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sldIdLst>
    <p:sldId id="256" r:id="rId4"/>
    <p:sldId id="318" r:id="rId5"/>
    <p:sldId id="319" r:id="rId7"/>
    <p:sldId id="258" r:id="rId8"/>
    <p:sldId id="259" r:id="rId9"/>
    <p:sldId id="285" r:id="rId10"/>
    <p:sldId id="273" r:id="rId11"/>
    <p:sldId id="260" r:id="rId12"/>
    <p:sldId id="320" r:id="rId13"/>
    <p:sldId id="261" r:id="rId14"/>
    <p:sldId id="262" r:id="rId15"/>
    <p:sldId id="321" r:id="rId16"/>
    <p:sldId id="263" r:id="rId17"/>
    <p:sldId id="267" r:id="rId18"/>
    <p:sldId id="322" r:id="rId19"/>
    <p:sldId id="264" r:id="rId20"/>
    <p:sldId id="265" r:id="rId21"/>
    <p:sldId id="266" r:id="rId22"/>
    <p:sldId id="269" r:id="rId23"/>
    <p:sldId id="286" r:id="rId24"/>
    <p:sldId id="268"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276"/>
        <p:guide pos="377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image" Target="../media/image1.png"/><Relationship Id="rId3" Type="http://schemas.openxmlformats.org/officeDocument/2006/relationships/tags" Target="../tags/tag64.xml"/><Relationship Id="rId2" Type="http://schemas.openxmlformats.org/officeDocument/2006/relationships/tags" Target="../tags/tag63.xml"/><Relationship Id="rId10" Type="http://schemas.openxmlformats.org/officeDocument/2006/relationships/tags" Target="../tags/tag70.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image" Target="../media/image2.png"/><Relationship Id="rId2" Type="http://schemas.openxmlformats.org/officeDocument/2006/relationships/tags" Target="../tags/tag7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image" Target="../media/image1.png"/><Relationship Id="rId2" Type="http://schemas.openxmlformats.org/officeDocument/2006/relationships/tags" Target="../tags/tag7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image" Target="../media/image2.png"/><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image" Target="../media/image2.png"/><Relationship Id="rId2" Type="http://schemas.openxmlformats.org/officeDocument/2006/relationships/tags" Target="../tags/tag91.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image" Target="../media/image2.png"/><Relationship Id="rId2" Type="http://schemas.openxmlformats.org/officeDocument/2006/relationships/tags" Target="../tags/tag10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image" Target="../media/image2.png"/><Relationship Id="rId3" Type="http://schemas.openxmlformats.org/officeDocument/2006/relationships/tags" Target="../tags/tag115.xml"/><Relationship Id="rId2" Type="http://schemas.openxmlformats.org/officeDocument/2006/relationships/tags" Target="../tags/tag114.xml"/><Relationship Id="rId10" Type="http://schemas.openxmlformats.org/officeDocument/2006/relationships/tags" Target="../tags/tag121.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image" Target="../media/image2.png"/><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image" Target="../media/image1.png"/><Relationship Id="rId3" Type="http://schemas.openxmlformats.org/officeDocument/2006/relationships/tags" Target="../tags/tag130.xml"/><Relationship Id="rId2" Type="http://schemas.openxmlformats.org/officeDocument/2006/relationships/tags" Target="../tags/tag129.xml"/><Relationship Id="rId10" Type="http://schemas.openxmlformats.org/officeDocument/2006/relationships/tags" Target="../tags/tag136.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image" Target="../media/image2.png"/><Relationship Id="rId2" Type="http://schemas.openxmlformats.org/officeDocument/2006/relationships/tags" Target="../tags/tag137.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48.xml"/><Relationship Id="rId8" Type="http://schemas.openxmlformats.org/officeDocument/2006/relationships/tags" Target="../tags/tag147.xml"/><Relationship Id="rId7" Type="http://schemas.openxmlformats.org/officeDocument/2006/relationships/tags" Target="../tags/tag146.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image" Target="../media/image2.png"/><Relationship Id="rId3" Type="http://schemas.openxmlformats.org/officeDocument/2006/relationships/tags" Target="../tags/tag143.xml"/><Relationship Id="rId2" Type="http://schemas.openxmlformats.org/officeDocument/2006/relationships/tags" Target="../tags/tag142.xml"/><Relationship Id="rId10" Type="http://schemas.openxmlformats.org/officeDocument/2006/relationships/tags" Target="../tags/tag149.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image" Target="../media/image2.png"/><Relationship Id="rId3" Type="http://schemas.openxmlformats.org/officeDocument/2006/relationships/tags" Target="../tags/tag151.xml"/><Relationship Id="rId2" Type="http://schemas.openxmlformats.org/officeDocument/2006/relationships/tags" Target="../tags/tag150.xml"/><Relationship Id="rId11" Type="http://schemas.openxmlformats.org/officeDocument/2006/relationships/tags" Target="../tags/tag158.xml"/><Relationship Id="rId10" Type="http://schemas.openxmlformats.org/officeDocument/2006/relationships/tags" Target="../tags/tag157.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image" Target="../media/image2.png"/><Relationship Id="rId3" Type="http://schemas.openxmlformats.org/officeDocument/2006/relationships/tags" Target="../tags/tag160.xml"/><Relationship Id="rId2" Type="http://schemas.openxmlformats.org/officeDocument/2006/relationships/tags" Target="../tags/tag159.xml"/><Relationship Id="rId11" Type="http://schemas.openxmlformats.org/officeDocument/2006/relationships/tags" Target="../tags/tag167.xml"/><Relationship Id="rId10" Type="http://schemas.openxmlformats.org/officeDocument/2006/relationships/tags" Target="../tags/tag166.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74.xml"/><Relationship Id="rId8" Type="http://schemas.openxmlformats.org/officeDocument/2006/relationships/tags" Target="../tags/tag173.xml"/><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image" Target="../media/image2.png"/><Relationship Id="rId3" Type="http://schemas.openxmlformats.org/officeDocument/2006/relationships/tags" Target="../tags/tag169.xml"/><Relationship Id="rId2" Type="http://schemas.openxmlformats.org/officeDocument/2006/relationships/tags" Target="../tags/tag168.xml"/><Relationship Id="rId10" Type="http://schemas.openxmlformats.org/officeDocument/2006/relationships/tags" Target="../tags/tag175.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2" Type="http://schemas.openxmlformats.org/officeDocument/2006/relationships/image" Target="../media/image2.png"/><Relationship Id="rId11" Type="http://schemas.openxmlformats.org/officeDocument/2006/relationships/tags" Target="../tags/tag185.xml"/><Relationship Id="rId10" Type="http://schemas.openxmlformats.org/officeDocument/2006/relationships/tags" Target="../tags/tag18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image" Target="../media/image1.png"/><Relationship Id="rId2" Type="http://schemas.openxmlformats.org/officeDocument/2006/relationships/tags" Target="../tags/tag186.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9338310" y="988695"/>
            <a:ext cx="1815465" cy="488061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85207 [转换]"/>
          <p:cNvPicPr>
            <a:picLocks noChangeAspect="1"/>
          </p:cNvPicPr>
          <p:nvPr userDrawn="1">
            <p:custDataLst>
              <p:tags r:id="rId3"/>
            </p:custDataLst>
          </p:nvPr>
        </p:nvPicPr>
        <p:blipFill>
          <a:blip r:embed="rId4"/>
          <a:srcRect/>
          <a:stretch>
            <a:fillRect/>
          </a:stretch>
        </p:blipFill>
        <p:spPr>
          <a:xfrm>
            <a:off x="-6350" y="6350"/>
            <a:ext cx="4801870" cy="6858000"/>
          </a:xfrm>
          <a:prstGeom prst="rect">
            <a:avLst/>
          </a:prstGeom>
        </p:spPr>
      </p:pic>
      <p:sp>
        <p:nvSpPr>
          <p:cNvPr id="2" name="标题 1"/>
          <p:cNvSpPr>
            <a:spLocks noGrp="1"/>
          </p:cNvSpPr>
          <p:nvPr>
            <p:ph type="ctrTitle" hasCustomPrompt="1"/>
            <p:custDataLst>
              <p:tags r:id="rId5"/>
            </p:custDataLst>
          </p:nvPr>
        </p:nvSpPr>
        <p:spPr>
          <a:xfrm>
            <a:off x="4647304" y="2697226"/>
            <a:ext cx="6506155" cy="907911"/>
          </a:xfrm>
        </p:spPr>
        <p:txBody>
          <a:bodyPr lIns="90000" tIns="46800" rIns="90000" bIns="46800" anchor="b" anchorCtr="0">
            <a:normAutofit/>
          </a:bodyPr>
          <a:lstStyle>
            <a:lvl1pPr algn="r">
              <a:defRPr sz="4400" spc="600" baseline="0">
                <a:solidFill>
                  <a:schemeClr val="tx1">
                    <a:lumMod val="85000"/>
                    <a:lumOff val="15000"/>
                  </a:schemeClr>
                </a:solidFill>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6"/>
            </p:custDataLst>
          </p:nvPr>
        </p:nvSpPr>
        <p:spPr>
          <a:xfrm>
            <a:off x="4656780" y="3665743"/>
            <a:ext cx="6496678" cy="419921"/>
          </a:xfrm>
        </p:spPr>
        <p:txBody>
          <a:bodyPr lIns="90000" tIns="46800" rIns="90000" bIns="46800">
            <a:normAutofit/>
          </a:bodyPr>
          <a:lstStyle>
            <a:lvl1pPr marL="0" indent="0" algn="r" eaLnBrk="1" fontAlgn="auto" latinLnBrk="0" hangingPunct="1">
              <a:lnSpc>
                <a:spcPct val="100000"/>
              </a:lnSpc>
              <a:buNone/>
              <a:defRPr sz="18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8"/>
            </p:custDataLst>
          </p:nvPr>
        </p:nvSpPr>
        <p:spPr/>
        <p:txBody>
          <a:bodyPr/>
          <a:lstStyle/>
          <a:p>
            <a:endParaRPr lang="zh-CN" altLang="en-US" dirty="0"/>
          </a:p>
        </p:txBody>
      </p:sp>
      <p:sp>
        <p:nvSpPr>
          <p:cNvPr id="18" name="灯片编号占位符 17"/>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0"/>
            </p:custDataLst>
          </p:nvPr>
        </p:nvSpPr>
        <p:spPr>
          <a:xfrm>
            <a:off x="6809591" y="4137025"/>
            <a:ext cx="4344184" cy="657225"/>
          </a:xfrm>
        </p:spPr>
        <p:txBody>
          <a:bodyPr lIns="90000" tIns="46800" rIns="90000" bIns="46800">
            <a:normAutofit/>
          </a:bodyPr>
          <a:lstStyle>
            <a:lvl1pPr marL="0" indent="0" algn="r">
              <a:buNone/>
              <a:defRPr sz="1400" baseline="0">
                <a:solidFill>
                  <a:schemeClr val="tx1">
                    <a:lumMod val="85000"/>
                    <a:lumOff val="15000"/>
                  </a:schemeClr>
                </a:solidFill>
              </a:defRPr>
            </a:lvl1pPr>
          </a:lstStyle>
          <a:p>
            <a:pPr lvl="0"/>
            <a:r>
              <a:rPr lang="zh-CN" altLang="en-US" dirty="0"/>
              <a:t>单击此处编辑文本</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11" name="图片 10" descr="2"/>
          <p:cNvPicPr>
            <a:picLocks noChangeAspect="1"/>
          </p:cNvPicPr>
          <p:nvPr userDrawn="1">
            <p:custDataLst>
              <p:tags r:id="rId2"/>
            </p:custDataLst>
          </p:nvPr>
        </p:nvPicPr>
        <p:blipFill>
          <a:blip r:embed="rId3"/>
          <a:srcRect/>
          <a:stretch>
            <a:fillRect/>
          </a:stretch>
        </p:blipFill>
        <p:spPr>
          <a:xfrm rot="5400000">
            <a:off x="10821557" y="5487557"/>
            <a:ext cx="1077185" cy="1663700"/>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5"/>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7" name="图片 6" descr="85207 [转换]"/>
          <p:cNvPicPr>
            <a:picLocks noChangeAspect="1"/>
          </p:cNvPicPr>
          <p:nvPr userDrawn="1">
            <p:custDataLst>
              <p:tags r:id="rId2"/>
            </p:custDataLst>
          </p:nvPr>
        </p:nvPicPr>
        <p:blipFill>
          <a:blip r:embed="rId3"/>
          <a:srcRect/>
          <a:stretch>
            <a:fillRect/>
          </a:stretch>
        </p:blipFill>
        <p:spPr>
          <a:xfrm flipH="1">
            <a:off x="7397750" y="0"/>
            <a:ext cx="4801870" cy="6858000"/>
          </a:xfrm>
          <a:prstGeom prst="rect">
            <a:avLst/>
          </a:prstGeom>
        </p:spPr>
      </p:pic>
      <p:sp>
        <p:nvSpPr>
          <p:cNvPr id="8" name="矩形 7"/>
          <p:cNvSpPr/>
          <p:nvPr userDrawn="1">
            <p:custDataLst>
              <p:tags r:id="rId4"/>
            </p:custDataLst>
          </p:nvPr>
        </p:nvSpPr>
        <p:spPr>
          <a:xfrm>
            <a:off x="1070610" y="988695"/>
            <a:ext cx="1815465" cy="488061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5"/>
            </p:custDataLst>
          </p:nvPr>
        </p:nvSpPr>
        <p:spPr>
          <a:xfrm>
            <a:off x="1294380" y="3429000"/>
            <a:ext cx="5592439" cy="731013"/>
          </a:xfrm>
        </p:spPr>
        <p:txBody>
          <a:bodyPr lIns="90000" tIns="46800" rIns="90000" bIns="46800" anchor="b" anchorCtr="0">
            <a:normAutofit/>
          </a:bodyPr>
          <a:lstStyle>
            <a:lvl1pPr>
              <a:defRPr sz="320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1319775" y="4238113"/>
            <a:ext cx="5592439" cy="1077985"/>
          </a:xfrm>
        </p:spPr>
        <p:txBody>
          <a:bodyPr lIns="90000" tIns="46800" rIns="90000" bIns="46800">
            <a:normAutofit/>
          </a:bodyPr>
          <a:lstStyle>
            <a:lvl1pPr marL="0" indent="0" eaLnBrk="1" fontAlgn="auto" latinLnBrk="0" hangingPunct="1">
              <a:buNone/>
              <a:def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16" name="图片 15" descr="2"/>
          <p:cNvPicPr>
            <a:picLocks noChangeAspect="1"/>
          </p:cNvPicPr>
          <p:nvPr userDrawn="1">
            <p:custDataLst>
              <p:tags r:id="rId2"/>
            </p:custDataLst>
          </p:nvPr>
        </p:nvPicPr>
        <p:blipFill>
          <a:blip r:embed="rId3"/>
          <a:srcRect/>
          <a:stretch>
            <a:fillRect/>
          </a:stretch>
        </p:blipFill>
        <p:spPr>
          <a:xfrm rot="5400000">
            <a:off x="10821557" y="5487557"/>
            <a:ext cx="1077185" cy="1663700"/>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5"/>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6"/>
            </p:custDataLst>
          </p:nvPr>
        </p:nvSpPr>
        <p:spPr>
          <a:xfrm>
            <a:off x="6238877" y="952508"/>
            <a:ext cx="5283242" cy="5388907"/>
          </a:xfrm>
        </p:spPr>
        <p:txBody>
          <a:bodyPr lIns="90170" tIns="46990" rIns="90170" bIns="46990">
            <a:normAutofit/>
          </a:bodyPr>
          <a:lstStyle>
            <a:lvl1pP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8"/>
            </p:custDataLst>
          </p:nvPr>
        </p:nvSpPr>
        <p:spPr/>
        <p:txBody>
          <a:bodyPr/>
          <a:lstStyle/>
          <a:p>
            <a:endParaRPr lang="zh-CN" altLang="en-US"/>
          </a:p>
        </p:txBody>
      </p:sp>
      <p:sp>
        <p:nvSpPr>
          <p:cNvPr id="7" name="灯片编号占位符 6"/>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8" name="图片 17" descr="2"/>
          <p:cNvPicPr>
            <a:picLocks noChangeAspect="1"/>
          </p:cNvPicPr>
          <p:nvPr userDrawn="1">
            <p:custDataLst>
              <p:tags r:id="rId2"/>
            </p:custDataLst>
          </p:nvPr>
        </p:nvPicPr>
        <p:blipFill>
          <a:blip r:embed="rId3"/>
          <a:srcRect/>
          <a:stretch>
            <a:fillRect/>
          </a:stretch>
        </p:blipFill>
        <p:spPr>
          <a:xfrm rot="5400000">
            <a:off x="10821557" y="5487557"/>
            <a:ext cx="1077185" cy="1663700"/>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5"/>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6"/>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7"/>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8"/>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0"/>
            </p:custDataLst>
          </p:nvPr>
        </p:nvSpPr>
        <p:spPr/>
        <p:txBody>
          <a:bodyPr/>
          <a:lstStyle/>
          <a:p>
            <a:endParaRPr lang="zh-CN" altLang="en-US"/>
          </a:p>
        </p:txBody>
      </p:sp>
      <p:sp>
        <p:nvSpPr>
          <p:cNvPr id="9" name="灯片编号占位符 8"/>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10" name="图片 9" descr="2"/>
          <p:cNvPicPr>
            <a:picLocks noChangeAspect="1"/>
          </p:cNvPicPr>
          <p:nvPr userDrawn="1">
            <p:custDataLst>
              <p:tags r:id="rId2"/>
            </p:custDataLst>
          </p:nvPr>
        </p:nvPicPr>
        <p:blipFill>
          <a:blip r:embed="rId3"/>
          <a:srcRect/>
          <a:stretch>
            <a:fillRect/>
          </a:stretch>
        </p:blipFill>
        <p:spPr>
          <a:xfrm rot="5400000">
            <a:off x="10821557" y="5487557"/>
            <a:ext cx="1077185" cy="1663700"/>
          </a:xfrm>
          <a:prstGeom prst="rect">
            <a:avLst/>
          </a:prstGeom>
        </p:spPr>
      </p:pic>
      <p:sp>
        <p:nvSpPr>
          <p:cNvPr id="2" name="标题 1"/>
          <p:cNvSpPr>
            <a:spLocks noGrp="1"/>
          </p:cNvSpPr>
          <p:nvPr>
            <p:ph type="title"/>
            <p:custDataLst>
              <p:tags r:id="rId4"/>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5"/>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6"/>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7"/>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8"/>
            </p:custDataLst>
          </p:nvPr>
        </p:nvSpPr>
        <p:spPr/>
        <p:txBody>
          <a:bodyPr/>
          <a:lstStyle/>
          <a:p>
            <a:endParaRPr lang="zh-CN" altLang="en-US" dirty="0"/>
          </a:p>
        </p:txBody>
      </p:sp>
      <p:sp>
        <p:nvSpPr>
          <p:cNvPr id="7" name="灯片编号占位符 6"/>
          <p:cNvSpPr>
            <a:spLocks noGrp="1"/>
          </p:cNvSpPr>
          <p:nvPr>
            <p:ph type="sldNum" sz="quarter" idx="12"/>
            <p:custDataLst>
              <p:tags r:id="rId9"/>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 y="-94513"/>
            <a:ext cx="12191999" cy="6952512"/>
            <a:chOff x="1" y="-94513"/>
            <a:chExt cx="12191999" cy="6952512"/>
          </a:xfrm>
        </p:grpSpPr>
        <p:pic>
          <p:nvPicPr>
            <p:cNvPr id="26" name="图片 25" descr="2"/>
            <p:cNvPicPr>
              <a:picLocks noChangeAspect="1"/>
            </p:cNvPicPr>
            <p:nvPr userDrawn="1">
              <p:custDataLst>
                <p:tags r:id="rId3"/>
              </p:custDataLst>
            </p:nvPr>
          </p:nvPicPr>
          <p:blipFill>
            <a:blip r:embed="rId4"/>
            <a:srcRect/>
            <a:stretch>
              <a:fillRect/>
            </a:stretch>
          </p:blipFill>
          <p:spPr>
            <a:xfrm rot="16200000">
              <a:off x="293258" y="-387770"/>
              <a:ext cx="1077185" cy="1663700"/>
            </a:xfrm>
            <a:prstGeom prst="rect">
              <a:avLst/>
            </a:prstGeom>
          </p:spPr>
        </p:pic>
        <p:pic>
          <p:nvPicPr>
            <p:cNvPr id="12" name="图片 11" descr="2"/>
            <p:cNvPicPr>
              <a:picLocks noChangeAspect="1"/>
            </p:cNvPicPr>
            <p:nvPr userDrawn="1">
              <p:custDataLst>
                <p:tags r:id="rId5"/>
              </p:custDataLst>
            </p:nvPr>
          </p:nvPicPr>
          <p:blipFill>
            <a:blip r:embed="rId4"/>
            <a:srcRect/>
            <a:stretch>
              <a:fillRect/>
            </a:stretch>
          </p:blipFill>
          <p:spPr>
            <a:xfrm rot="5400000">
              <a:off x="10821557" y="5487557"/>
              <a:ext cx="1077185" cy="1663700"/>
            </a:xfrm>
            <a:prstGeom prst="rect">
              <a:avLst/>
            </a:prstGeom>
          </p:spPr>
        </p:pic>
      </p:grpSp>
      <p:sp>
        <p:nvSpPr>
          <p:cNvPr id="2" name="竖排标题 1"/>
          <p:cNvSpPr>
            <a:spLocks noGrp="1"/>
          </p:cNvSpPr>
          <p:nvPr>
            <p:ph type="title" orient="vert"/>
            <p:custDataLst>
              <p:tags r:id="rId6"/>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竖排文字占位符 2"/>
          <p:cNvSpPr>
            <a:spLocks noGrp="1"/>
          </p:cNvSpPr>
          <p:nvPr>
            <p:ph type="body" orient="vert" idx="1"/>
            <p:custDataLst>
              <p:tags r:id="rId7"/>
            </p:custDataLst>
          </p:nvPr>
        </p:nvSpPr>
        <p:spPr>
          <a:xfrm>
            <a:off x="669925" y="952500"/>
            <a:ext cx="9828101" cy="5388907"/>
          </a:xfrm>
        </p:spPr>
        <p:txBody>
          <a:bodyPr vert="eaVert" lIns="90170" tIns="46990" rIns="90170" bIns="46990">
            <a:normAutofit/>
          </a:bodyPr>
          <a:lstStyle>
            <a:lvl1pPr indent="0" eaLnBrk="1" fontAlgn="auto" latinLnBrk="0" hangingPunct="1">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微软雅黑" panose="020B0503020204020204" pitchFamily="34" charset="-122"/>
                <a:ea typeface="微软雅黑" panose="020B0503020204020204" pitchFamily="34" charset="-122"/>
              </a:defRPr>
            </a:lvl2pPr>
            <a:lvl3pPr indent="0" eaLnBrk="1" fontAlgn="auto" latinLnBrk="0" hangingPunct="1">
              <a:defRPr baseline="0">
                <a:solidFill>
                  <a:schemeClr val="tx1">
                    <a:lumMod val="85000"/>
                    <a:lumOff val="15000"/>
                  </a:schemeClr>
                </a:solidFill>
                <a:latin typeface="微软雅黑" panose="020B0503020204020204" pitchFamily="34" charset="-122"/>
                <a:ea typeface="微软雅黑" panose="020B0503020204020204" pitchFamily="34" charset="-122"/>
              </a:defRPr>
            </a:lvl3pPr>
            <a:lvl4pPr indent="0" eaLnBrk="1" fontAlgn="auto" latinLnBrk="0" hangingPunct="1">
              <a:defRPr baseline="0">
                <a:solidFill>
                  <a:schemeClr val="tx1">
                    <a:lumMod val="85000"/>
                    <a:lumOff val="15000"/>
                  </a:schemeClr>
                </a:solidFill>
                <a:latin typeface="微软雅黑" panose="020B0503020204020204" pitchFamily="34" charset="-122"/>
                <a:ea typeface="微软雅黑" panose="020B0503020204020204" pitchFamily="34" charset="-122"/>
              </a:defRPr>
            </a:lvl4pPr>
            <a:lvl5pPr indent="0" eaLnBrk="1" fontAlgn="auto" latinLnBrk="0" hangingPunct="1">
              <a:defRPr baseline="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p>
            <a:endParaRPr lang="zh-CN" altLang="en-US"/>
          </a:p>
        </p:txBody>
      </p:sp>
      <p:sp>
        <p:nvSpPr>
          <p:cNvPr id="6" name="灯片编号占位符 5"/>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 y="-94513"/>
            <a:ext cx="12191999" cy="6952512"/>
            <a:chOff x="1" y="-94513"/>
            <a:chExt cx="12191999" cy="6952512"/>
          </a:xfrm>
        </p:grpSpPr>
        <p:pic>
          <p:nvPicPr>
            <p:cNvPr id="9" name="图片 8" descr="2"/>
            <p:cNvPicPr>
              <a:picLocks noChangeAspect="1"/>
            </p:cNvPicPr>
            <p:nvPr userDrawn="1">
              <p:custDataLst>
                <p:tags r:id="rId3"/>
              </p:custDataLst>
            </p:nvPr>
          </p:nvPicPr>
          <p:blipFill>
            <a:blip r:embed="rId4"/>
            <a:srcRect/>
            <a:stretch>
              <a:fillRect/>
            </a:stretch>
          </p:blipFill>
          <p:spPr>
            <a:xfrm rot="16200000">
              <a:off x="293258" y="-387770"/>
              <a:ext cx="1077185" cy="1663700"/>
            </a:xfrm>
            <a:prstGeom prst="rect">
              <a:avLst/>
            </a:prstGeom>
          </p:spPr>
        </p:pic>
        <p:pic>
          <p:nvPicPr>
            <p:cNvPr id="10" name="图片 9" descr="2"/>
            <p:cNvPicPr>
              <a:picLocks noChangeAspect="1"/>
            </p:cNvPicPr>
            <p:nvPr userDrawn="1">
              <p:custDataLst>
                <p:tags r:id="rId5"/>
              </p:custDataLst>
            </p:nvPr>
          </p:nvPicPr>
          <p:blipFill>
            <a:blip r:embed="rId4"/>
            <a:srcRect/>
            <a:stretch>
              <a:fillRect/>
            </a:stretch>
          </p:blipFill>
          <p:spPr>
            <a:xfrm rot="5400000">
              <a:off x="10821557" y="5487557"/>
              <a:ext cx="1077185" cy="1663700"/>
            </a:xfrm>
            <a:prstGeom prst="rect">
              <a:avLst/>
            </a:prstGeom>
          </p:spPr>
        </p:pic>
      </p:gr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9"/>
            </p:custDataLst>
          </p:nvPr>
        </p:nvSpPr>
        <p:spPr>
          <a:xfrm>
            <a:off x="669930" y="952508"/>
            <a:ext cx="10852237" cy="5388907"/>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defRPr>
            </a:lvl1pPr>
            <a:lvl2pPr>
              <a:defRPr u="none" strike="noStrike" kern="1200" cap="none" spc="150" normalizeH="0" baseline="0">
                <a:solidFill>
                  <a:schemeClr val="tx1">
                    <a:lumMod val="85000"/>
                    <a:lumOff val="15000"/>
                  </a:schemeClr>
                </a:solidFill>
                <a:uFillTx/>
                <a:latin typeface="Arial" panose="020B0604020202020204" pitchFamily="34" charset="0"/>
              </a:defRPr>
            </a:lvl2pPr>
            <a:lvl3pPr>
              <a:defRPr u="none" strike="noStrike" kern="1200" cap="none" spc="150" normalizeH="0" baseline="0">
                <a:solidFill>
                  <a:schemeClr val="tx1">
                    <a:lumMod val="85000"/>
                    <a:lumOff val="15000"/>
                  </a:schemeClr>
                </a:solidFill>
                <a:uFillTx/>
                <a:latin typeface="Arial" panose="020B0604020202020204" pitchFamily="34" charset="0"/>
              </a:defRPr>
            </a:lvl3pPr>
            <a:lvl4pPr>
              <a:defRPr u="none" strike="noStrike" kern="1200" cap="none" spc="150" normalizeH="0" baseline="0">
                <a:solidFill>
                  <a:schemeClr val="tx1">
                    <a:lumMod val="85000"/>
                    <a:lumOff val="15000"/>
                  </a:schemeClr>
                </a:solidFill>
                <a:uFillTx/>
                <a:latin typeface="Arial" panose="020B0604020202020204" pitchFamily="34" charset="0"/>
              </a:defRPr>
            </a:lvl4pPr>
            <a:lvl5pPr>
              <a:defRPr u="none" strike="noStrike" kern="1200" cap="none" spc="150" normalizeH="0" baseline="0">
                <a:solidFill>
                  <a:schemeClr val="tx1">
                    <a:lumMod val="85000"/>
                    <a:lumOff val="15000"/>
                  </a:schemeClr>
                </a:solidFill>
                <a:uFillTx/>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9338310" y="988695"/>
            <a:ext cx="1815465" cy="488061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85207 [转换]"/>
          <p:cNvPicPr>
            <a:picLocks noChangeAspect="1"/>
          </p:cNvPicPr>
          <p:nvPr userDrawn="1">
            <p:custDataLst>
              <p:tags r:id="rId3"/>
            </p:custDataLst>
          </p:nvPr>
        </p:nvPicPr>
        <p:blipFill>
          <a:blip r:embed="rId4"/>
          <a:srcRect/>
          <a:stretch>
            <a:fillRect/>
          </a:stretch>
        </p:blipFill>
        <p:spPr>
          <a:xfrm>
            <a:off x="-6350" y="6350"/>
            <a:ext cx="4801870" cy="6858000"/>
          </a:xfrm>
          <a:prstGeom prst="rect">
            <a:avLst/>
          </a:prstGeom>
        </p:spPr>
      </p:pic>
      <p:sp>
        <p:nvSpPr>
          <p:cNvPr id="2" name="标题 1"/>
          <p:cNvSpPr>
            <a:spLocks noGrp="1"/>
          </p:cNvSpPr>
          <p:nvPr>
            <p:ph type="title" hasCustomPrompt="1"/>
            <p:custDataLst>
              <p:tags r:id="rId5"/>
            </p:custDataLst>
          </p:nvPr>
        </p:nvSpPr>
        <p:spPr>
          <a:xfrm>
            <a:off x="6092826" y="2235356"/>
            <a:ext cx="5054601" cy="1305883"/>
          </a:xfrm>
        </p:spPr>
        <p:txBody>
          <a:bodyPr vert="horz" lIns="90000" tIns="46800" rIns="90000" bIns="46800" rtlCol="0" anchor="ctr" anchorCtr="0">
            <a:normAutofit/>
          </a:bodyPr>
          <a:lstStyle>
            <a:lvl1pPr marL="0" marR="0" algn="r" defTabSz="914400" rtl="0" eaLnBrk="1" fontAlgn="auto" latinLnBrk="0" hangingPunct="1">
              <a:lnSpc>
                <a:spcPct val="100000"/>
              </a:lnSpc>
              <a:buNone/>
              <a:defRPr kumimoji="0" lang="zh-CN" altLang="en-US" sz="72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
        <p:nvSpPr>
          <p:cNvPr id="12" name="文本占位符 11"/>
          <p:cNvSpPr>
            <a:spLocks noGrp="1"/>
          </p:cNvSpPr>
          <p:nvPr>
            <p:ph type="body" sz="quarter" idx="13" hasCustomPrompt="1"/>
            <p:custDataLst>
              <p:tags r:id="rId9"/>
            </p:custDataLst>
          </p:nvPr>
        </p:nvSpPr>
        <p:spPr>
          <a:xfrm>
            <a:off x="6092826" y="3609034"/>
            <a:ext cx="5054601" cy="444500"/>
          </a:xfrm>
        </p:spPr>
        <p:txBody>
          <a:bodyPr>
            <a:normAutofit/>
          </a:bodyPr>
          <a:lstStyle>
            <a:lvl1pPr marL="0" indent="0" algn="dist">
              <a:buNone/>
              <a:defRPr sz="1600" baseline="0">
                <a:solidFill>
                  <a:schemeClr val="tx1">
                    <a:lumMod val="85000"/>
                    <a:lumOff val="15000"/>
                  </a:schemeClr>
                </a:solidFill>
                <a:latin typeface="Arial" panose="020B0604020202020204" pitchFamily="34" charset="0"/>
              </a:defRPr>
            </a:lvl1pPr>
          </a:lstStyle>
          <a:p>
            <a:pPr lvl="0"/>
            <a:r>
              <a:rPr lang="zh-CN" altLang="en-US" dirty="0"/>
              <a:t>单击此处编辑文本</a:t>
            </a:r>
            <a:endParaRPr lang="zh-CN" altLang="en-US" dirty="0"/>
          </a:p>
        </p:txBody>
      </p:sp>
      <p:sp>
        <p:nvSpPr>
          <p:cNvPr id="14" name="文本占位符 13"/>
          <p:cNvSpPr>
            <a:spLocks noGrp="1"/>
          </p:cNvSpPr>
          <p:nvPr>
            <p:ph type="body" sz="quarter" idx="14" hasCustomPrompt="1"/>
            <p:custDataLst>
              <p:tags r:id="rId10"/>
            </p:custDataLst>
          </p:nvPr>
        </p:nvSpPr>
        <p:spPr>
          <a:xfrm>
            <a:off x="6092824" y="4115118"/>
            <a:ext cx="5054601" cy="861037"/>
          </a:xfrm>
        </p:spPr>
        <p:txBody>
          <a:bodyPr>
            <a:normAutofit/>
          </a:bodyPr>
          <a:lstStyle>
            <a:lvl1pPr marL="0" marR="0" indent="0" algn="r" defTabSz="914400" rtl="0" eaLnBrk="1" fontAlgn="auto" latinLnBrk="0" hangingPunct="1">
              <a:lnSpc>
                <a:spcPct val="130000"/>
              </a:lnSpc>
              <a:spcBef>
                <a:spcPts val="0"/>
              </a:spcBef>
              <a:spcAft>
                <a:spcPts val="1000"/>
              </a:spcAft>
              <a:buClrTx/>
              <a:buSzTx/>
              <a:buFont typeface="Arial" panose="020B0604020202020204" pitchFamily="34" charset="0"/>
              <a:buNone/>
              <a:defRPr sz="1400" baseline="0">
                <a:solidFill>
                  <a:schemeClr val="tx1">
                    <a:lumMod val="85000"/>
                    <a:lumOff val="15000"/>
                  </a:schemeClr>
                </a:solidFill>
                <a:latin typeface="Arial" panose="020B0604020202020204" pitchFamily="34" charset="0"/>
              </a:defRPr>
            </a:lvl1pPr>
          </a:lstStyle>
          <a:p>
            <a:pPr lvl="0"/>
            <a:r>
              <a:rPr lang="zh-CN" altLang="en-US" dirty="0"/>
              <a:t>单击此处编辑文本</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10" name="图片 9" descr="2"/>
          <p:cNvPicPr>
            <a:picLocks noChangeAspect="1"/>
          </p:cNvPicPr>
          <p:nvPr userDrawn="1">
            <p:custDataLst>
              <p:tags r:id="rId2"/>
            </p:custDataLst>
          </p:nvPr>
        </p:nvPicPr>
        <p:blipFill>
          <a:blip r:embed="rId3"/>
          <a:srcRect/>
          <a:stretch>
            <a:fillRect/>
          </a:stretch>
        </p:blipFill>
        <p:spPr>
          <a:xfrm rot="5400000">
            <a:off x="10821557" y="5487557"/>
            <a:ext cx="1077185" cy="1663700"/>
          </a:xfrm>
          <a:prstGeom prst="rect">
            <a:avLst/>
          </a:pr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50190" y="273050"/>
            <a:ext cx="116922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0" name="图片 9" descr="2"/>
          <p:cNvPicPr>
            <a:picLocks noChangeAspect="1"/>
          </p:cNvPicPr>
          <p:nvPr userDrawn="1">
            <p:custDataLst>
              <p:tags r:id="rId3"/>
            </p:custDataLst>
          </p:nvPr>
        </p:nvPicPr>
        <p:blipFill>
          <a:blip r:embed="rId4"/>
          <a:srcRect/>
          <a:stretch>
            <a:fillRect/>
          </a:stretch>
        </p:blipFill>
        <p:spPr>
          <a:xfrm rot="16200000">
            <a:off x="293370" y="-387985"/>
            <a:ext cx="1076960" cy="1663700"/>
          </a:xfrm>
          <a:prstGeom prst="rect">
            <a:avLst/>
          </a:prstGeom>
        </p:spPr>
      </p:pic>
      <p:pic>
        <p:nvPicPr>
          <p:cNvPr id="11" name="图片 10" descr="2"/>
          <p:cNvPicPr>
            <a:picLocks noChangeAspect="1"/>
          </p:cNvPicPr>
          <p:nvPr userDrawn="1">
            <p:custDataLst>
              <p:tags r:id="rId5"/>
            </p:custDataLst>
          </p:nvPr>
        </p:nvPicPr>
        <p:blipFill>
          <a:blip r:embed="rId4"/>
          <a:srcRect/>
          <a:stretch>
            <a:fillRect/>
          </a:stretch>
        </p:blipFill>
        <p:spPr>
          <a:xfrm rot="5400000">
            <a:off x="10821670" y="5487670"/>
            <a:ext cx="1076960" cy="1663700"/>
          </a:xfrm>
          <a:prstGeom prst="rect">
            <a:avLst/>
          </a:prstGeom>
        </p:spPr>
      </p:pic>
      <p:sp>
        <p:nvSpPr>
          <p:cNvPr id="2" name="标题 1"/>
          <p:cNvSpPr>
            <a:spLocks noGrp="1"/>
          </p:cNvSpPr>
          <p:nvPr>
            <p:ph type="title" hasCustomPrompt="1"/>
            <p:custDataLst>
              <p:tags r:id="rId6"/>
            </p:custDataLst>
          </p:nvPr>
        </p:nvSpPr>
        <p:spPr>
          <a:xfrm>
            <a:off x="1281600" y="1249200"/>
            <a:ext cx="9626400" cy="723600"/>
          </a:xfrm>
        </p:spPr>
        <p:txBody>
          <a:bodyPr anchor="ctr"/>
          <a:lstStyle>
            <a:lvl1pPr>
              <a:defRPr sz="32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使用中文字体)"/>
                <a:ea typeface="微软雅黑" panose="020B0503020204020204" pitchFamily="34" charset="-122"/>
              </a:defRPr>
            </a:lvl4pPr>
            <a:lvl5pPr>
              <a:defRPr baseline="0">
                <a:solidFill>
                  <a:schemeClr val="tx1">
                    <a:lumMod val="85000"/>
                    <a:lumOff val="15000"/>
                  </a:schemeClr>
                </a:solidFill>
                <a:latin typeface="(使用中文字体)"/>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4" name="图片 13" descr="2"/>
          <p:cNvPicPr>
            <a:picLocks noChangeAspect="1"/>
          </p:cNvPicPr>
          <p:nvPr userDrawn="1">
            <p:custDataLst>
              <p:tags r:id="rId3"/>
            </p:custDataLst>
          </p:nvPr>
        </p:nvPicPr>
        <p:blipFill>
          <a:blip r:embed="rId4"/>
          <a:srcRect/>
          <a:stretch>
            <a:fillRect/>
          </a:stretch>
        </p:blipFill>
        <p:spPr>
          <a:xfrm rot="16200000">
            <a:off x="293370" y="-387985"/>
            <a:ext cx="1076960" cy="1663700"/>
          </a:xfrm>
          <a:prstGeom prst="rect">
            <a:avLst/>
          </a:prstGeom>
        </p:spPr>
      </p:pic>
      <p:pic>
        <p:nvPicPr>
          <p:cNvPr id="15" name="图片 14" descr="2"/>
          <p:cNvPicPr>
            <a:picLocks noChangeAspect="1"/>
          </p:cNvPicPr>
          <p:nvPr userDrawn="1">
            <p:custDataLst>
              <p:tags r:id="rId5"/>
            </p:custDataLst>
          </p:nvPr>
        </p:nvPicPr>
        <p:blipFill>
          <a:blip r:embed="rId4"/>
          <a:srcRect/>
          <a:stretch>
            <a:fillRect/>
          </a:stretch>
        </p:blipFill>
        <p:spPr>
          <a:xfrm rot="5400000">
            <a:off x="10821670" y="5487670"/>
            <a:ext cx="1076960" cy="1663700"/>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anchor="ctr"/>
          <a:lstStyle>
            <a:lvl1pPr>
              <a:defRPr sz="3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9"/>
            <a:ext cx="6480000" cy="5087937"/>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13" name="图片 12" descr="2"/>
          <p:cNvPicPr>
            <a:picLocks noChangeAspect="1"/>
          </p:cNvPicPr>
          <p:nvPr userDrawn="1">
            <p:custDataLst>
              <p:tags r:id="rId3"/>
            </p:custDataLst>
          </p:nvPr>
        </p:nvPicPr>
        <p:blipFill>
          <a:blip r:embed="rId4"/>
          <a:srcRect/>
          <a:stretch>
            <a:fillRect/>
          </a:stretch>
        </p:blipFill>
        <p:spPr>
          <a:xfrm rot="16200000">
            <a:off x="293370" y="-387985"/>
            <a:ext cx="1076960" cy="1663700"/>
          </a:xfrm>
          <a:prstGeom prst="rect">
            <a:avLst/>
          </a:prstGeom>
        </p:spPr>
      </p:pic>
      <p:pic>
        <p:nvPicPr>
          <p:cNvPr id="14" name="图片 13" descr="2"/>
          <p:cNvPicPr>
            <a:picLocks noChangeAspect="1"/>
          </p:cNvPicPr>
          <p:nvPr userDrawn="1">
            <p:custDataLst>
              <p:tags r:id="rId5"/>
            </p:custDataLst>
          </p:nvPr>
        </p:nvPicPr>
        <p:blipFill>
          <a:blip r:embed="rId4"/>
          <a:srcRect/>
          <a:stretch>
            <a:fillRect/>
          </a:stretch>
        </p:blipFill>
        <p:spPr>
          <a:xfrm rot="5400000">
            <a:off x="10821670" y="5487670"/>
            <a:ext cx="1076960" cy="1663700"/>
          </a:xfrm>
          <a:prstGeom prst="rect">
            <a:avLst/>
          </a:prstGeom>
        </p:spPr>
      </p:pic>
      <p:sp>
        <p:nvSpPr>
          <p:cNvPr id="2" name="标题 1"/>
          <p:cNvSpPr>
            <a:spLocks noGrp="1"/>
          </p:cNvSpPr>
          <p:nvPr>
            <p:ph type="title"/>
            <p:custDataLst>
              <p:tags r:id="rId6"/>
            </p:custDataLst>
          </p:nvPr>
        </p:nvSpPr>
        <p:spPr>
          <a:xfrm>
            <a:off x="612000" y="781200"/>
            <a:ext cx="10976400" cy="626400"/>
          </a:xfrm>
        </p:spPr>
        <p:txBody>
          <a:bodyPr anchor="ctr"/>
          <a:lstStyle>
            <a:lvl1pPr algn="ctr">
              <a:defRPr sz="36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612000" y="1659600"/>
            <a:ext cx="10975975" cy="828000"/>
          </a:xfrm>
        </p:spPr>
        <p:txBody>
          <a:bodyPr/>
          <a:lstStyle>
            <a:lvl1pPr algn="ct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1"/>
            </p:custDataLst>
          </p:nvPr>
        </p:nvSpPr>
        <p:spPr>
          <a:xfrm>
            <a:off x="612775" y="2808000"/>
            <a:ext cx="10965600" cy="3430800"/>
          </a:xfrm>
        </p:spPr>
        <p:txBody>
          <a:bodyPr/>
          <a:lstStyle>
            <a:lvl1pPr>
              <a:defRPr baseline="0">
                <a:solidFill>
                  <a:schemeClr val="tx1">
                    <a:lumMod val="85000"/>
                    <a:lumOff val="15000"/>
                  </a:schemeClr>
                </a:solidFill>
                <a:latin typeface="(使用中文字体)"/>
                <a:ea typeface="微软雅黑" panose="020B0503020204020204" pitchFamily="34" charset="-122"/>
              </a:defRPr>
            </a:lvl1pPr>
            <a:lvl2pPr>
              <a:defRPr baseline="0">
                <a:solidFill>
                  <a:schemeClr val="tx1">
                    <a:lumMod val="85000"/>
                    <a:lumOff val="15000"/>
                  </a:schemeClr>
                </a:solidFill>
                <a:latin typeface="(使用中文字体)"/>
                <a:ea typeface="微软雅黑" panose="020B0503020204020204" pitchFamily="3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使用中文字体)"/>
                <a:ea typeface="微软雅黑" panose="020B0503020204020204" pitchFamily="34" charset="-122"/>
              </a:defRPr>
            </a:lvl4pPr>
            <a:lvl5pPr>
              <a:defRPr baseline="0">
                <a:solidFill>
                  <a:schemeClr val="tx1">
                    <a:lumMod val="85000"/>
                    <a:lumOff val="15000"/>
                  </a:schemeClr>
                </a:solidFill>
                <a:latin typeface="(使用中文字体)"/>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11" name="图片 10" descr="2"/>
          <p:cNvPicPr>
            <a:picLocks noChangeAspect="1"/>
          </p:cNvPicPr>
          <p:nvPr userDrawn="1">
            <p:custDataLst>
              <p:tags r:id="rId3"/>
            </p:custDataLst>
          </p:nvPr>
        </p:nvPicPr>
        <p:blipFill>
          <a:blip r:embed="rId4"/>
          <a:srcRect/>
          <a:stretch>
            <a:fillRect/>
          </a:stretch>
        </p:blipFill>
        <p:spPr>
          <a:xfrm rot="16200000">
            <a:off x="293258" y="-387770"/>
            <a:ext cx="1077185" cy="1663700"/>
          </a:xfrm>
          <a:prstGeom prst="rect">
            <a:avLst/>
          </a:prstGeom>
        </p:spPr>
      </p:pic>
      <p:sp>
        <p:nvSpPr>
          <p:cNvPr id="2" name="标题 1"/>
          <p:cNvSpPr>
            <a:spLocks noGrp="1"/>
          </p:cNvSpPr>
          <p:nvPr>
            <p:ph type="title"/>
            <p:custDataLst>
              <p:tags r:id="rId5"/>
            </p:custDataLst>
          </p:nvPr>
        </p:nvSpPr>
        <p:spPr>
          <a:xfrm>
            <a:off x="604800" y="669600"/>
            <a:ext cx="10976400" cy="565200"/>
          </a:xfrm>
        </p:spPr>
        <p:txBody>
          <a:bodyPr anchor="ctr"/>
          <a:lstStyle>
            <a:lvl1pPr algn="ctr">
              <a:defRPr sz="32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使用中文字体)"/>
                <a:ea typeface="微软雅黑" panose="020B0503020204020204" pitchFamily="34" charset="-122"/>
              </a:defRPr>
            </a:lvl3pPr>
            <a:lvl4pPr>
              <a:defRPr baseline="0">
                <a:solidFill>
                  <a:schemeClr val="tx1">
                    <a:lumMod val="85000"/>
                    <a:lumOff val="15000"/>
                  </a:schemeClr>
                </a:solidFill>
                <a:latin typeface="(使用中文字体)"/>
                <a:ea typeface="微软雅黑" panose="020B0503020204020204" pitchFamily="34" charset="-122"/>
              </a:defRPr>
            </a:lvl4pPr>
            <a:lvl5pPr>
              <a:defRPr baseline="0">
                <a:solidFill>
                  <a:schemeClr val="tx1">
                    <a:lumMod val="85000"/>
                    <a:lumOff val="15000"/>
                  </a:schemeClr>
                </a:solidFill>
                <a:latin typeface="(使用中文字体)"/>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marL="0" indent="0">
              <a:buNone/>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pic>
        <p:nvPicPr>
          <p:cNvPr id="17" name="图片 16" descr="2"/>
          <p:cNvPicPr>
            <a:picLocks noChangeAspect="1"/>
          </p:cNvPicPr>
          <p:nvPr userDrawn="1">
            <p:custDataLst>
              <p:tags r:id="rId11"/>
            </p:custDataLst>
          </p:nvPr>
        </p:nvPicPr>
        <p:blipFill>
          <a:blip r:embed="rId12"/>
          <a:srcRect/>
          <a:stretch>
            <a:fillRect/>
          </a:stretch>
        </p:blipFill>
        <p:spPr>
          <a:xfrm rot="5400000">
            <a:off x="10821557" y="5487557"/>
            <a:ext cx="1077185" cy="166370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33" name="图片 32" descr="85207 [转换]"/>
          <p:cNvPicPr>
            <a:picLocks noChangeAspect="1"/>
          </p:cNvPicPr>
          <p:nvPr userDrawn="1">
            <p:custDataLst>
              <p:tags r:id="rId2"/>
            </p:custDataLst>
          </p:nvPr>
        </p:nvPicPr>
        <p:blipFill>
          <a:blip r:embed="rId3"/>
          <a:srcRect/>
          <a:stretch>
            <a:fillRect/>
          </a:stretch>
        </p:blipFill>
        <p:spPr>
          <a:xfrm>
            <a:off x="-6350" y="6350"/>
            <a:ext cx="4801870" cy="6858000"/>
          </a:xfrm>
          <a:prstGeom prst="rect">
            <a:avLst/>
          </a:prstGeom>
        </p:spPr>
      </p:pic>
      <p:sp>
        <p:nvSpPr>
          <p:cNvPr id="10" name="矩形 9"/>
          <p:cNvSpPr/>
          <p:nvPr userDrawn="1">
            <p:custDataLst>
              <p:tags r:id="rId4"/>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rgbClr val="ECECEC"/>
              </a:solidFill>
              <a:sym typeface="+mn-ea"/>
            </a:endParaRPr>
          </a:p>
        </p:txBody>
      </p:sp>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98.xml"/><Relationship Id="rId23" Type="http://schemas.openxmlformats.org/officeDocument/2006/relationships/tags" Target="../tags/tag197.xml"/><Relationship Id="rId22" Type="http://schemas.openxmlformats.org/officeDocument/2006/relationships/tags" Target="../tags/tag196.xml"/><Relationship Id="rId21" Type="http://schemas.openxmlformats.org/officeDocument/2006/relationships/tags" Target="../tags/tag195.xml"/><Relationship Id="rId20" Type="http://schemas.openxmlformats.org/officeDocument/2006/relationships/tags" Target="../tags/tag194.xml"/><Relationship Id="rId2" Type="http://schemas.openxmlformats.org/officeDocument/2006/relationships/slideLayout" Target="../slideLayouts/slideLayout13.xml"/><Relationship Id="rId19" Type="http://schemas.openxmlformats.org/officeDocument/2006/relationships/tags" Target="../tags/tag193.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170" tIns="46990" rIns="90170" bIns="4699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25.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226.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hemeOverride" Target="../theme/themeOverride4.xml"/><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tags" Target="../tags/tag22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230.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tags" Target="../tags/tag231.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hemeOverride" Target="../theme/themeOverride5.xml"/><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tags" Target="../tags/tag232.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1.xml"/><Relationship Id="rId3" Type="http://schemas.openxmlformats.org/officeDocument/2006/relationships/tags" Target="../tags/tag235.xml"/><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3.xml"/><Relationship Id="rId5" Type="http://schemas.openxmlformats.org/officeDocument/2006/relationships/tags" Target="../tags/tag237.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tags" Target="../tags/tag236.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238.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39.xml"/></Relationships>
</file>

<file path=ppt/slides/_rels/slide2.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image" Target="../media/image3.png"/><Relationship Id="rId16" Type="http://schemas.openxmlformats.org/officeDocument/2006/relationships/notesSlide" Target="../notesSlides/notesSlide1.xml"/><Relationship Id="rId15" Type="http://schemas.openxmlformats.org/officeDocument/2006/relationships/slideLayout" Target="../slideLayouts/slideLayout17.xml"/><Relationship Id="rId14" Type="http://schemas.openxmlformats.org/officeDocument/2006/relationships/themeOverride" Target="../theme/themeOverride1.xml"/><Relationship Id="rId13" Type="http://schemas.openxmlformats.org/officeDocument/2006/relationships/tags" Target="../tags/tag213.xml"/><Relationship Id="rId12" Type="http://schemas.openxmlformats.org/officeDocument/2006/relationships/tags" Target="../tags/tag212.xml"/><Relationship Id="rId11" Type="http://schemas.openxmlformats.org/officeDocument/2006/relationships/tags" Target="../tags/tag211.xml"/><Relationship Id="rId10" Type="http://schemas.openxmlformats.org/officeDocument/2006/relationships/tags" Target="../tags/tag210.xml"/><Relationship Id="rId1" Type="http://schemas.openxmlformats.org/officeDocument/2006/relationships/tags" Target="../tags/tag20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ags" Target="../tags/tag240.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241.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hemeOverride" Target="../theme/themeOverride2.xml"/><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tags" Target="../tags/tag21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217.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1.xml"/><Relationship Id="rId5" Type="http://schemas.openxmlformats.org/officeDocument/2006/relationships/tags" Target="../tags/tag218.xml"/><Relationship Id="rId4" Type="http://schemas.openxmlformats.org/officeDocument/2006/relationships/image" Target="../media/image4.jpe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1.xml"/><Relationship Id="rId4" Type="http://schemas.openxmlformats.org/officeDocument/2006/relationships/tags" Target="../tags/tag219.xml"/><Relationship Id="rId3" Type="http://schemas.openxmlformats.org/officeDocument/2006/relationships/image" Target="../media/image4.jpe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20.xml"/><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tags" Target="../tags/tag221.xml"/><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hemeOverride" Target="../theme/themeOverride3.xml"/><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tags" Target="../tags/tag2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ltLang="zh-CN"/>
              <a:t>冰的导热系数</a:t>
            </a:r>
            <a:r>
              <a:rPr lang="zh-CN" altLang="zh-CN"/>
              <a:t>测量</a:t>
            </a:r>
            <a:endParaRPr lang="zh-CN" altLang="zh-CN"/>
          </a:p>
        </p:txBody>
      </p:sp>
      <p:sp>
        <p:nvSpPr>
          <p:cNvPr id="3" name="副标题 2"/>
          <p:cNvSpPr>
            <a:spLocks noGrp="1"/>
          </p:cNvSpPr>
          <p:nvPr>
            <p:ph type="subTitle" idx="1"/>
            <p:custDataLst>
              <p:tags r:id="rId2"/>
            </p:custDataLst>
          </p:nvPr>
        </p:nvSpPr>
        <p:spPr/>
        <p:txBody>
          <a:bodyPr>
            <a:noAutofit/>
          </a:bodyPr>
          <a:p>
            <a:r>
              <a:rPr lang="zh-CN" altLang="en-US" sz="2300"/>
              <a:t>物理学院</a:t>
            </a:r>
            <a:r>
              <a:rPr lang="en-US" altLang="zh-CN" sz="2300"/>
              <a:t> 2020</a:t>
            </a:r>
            <a:r>
              <a:rPr lang="zh-CN" altLang="en-US" sz="2300"/>
              <a:t>级</a:t>
            </a:r>
            <a:r>
              <a:rPr lang="en-US" altLang="zh-CN" sz="2300"/>
              <a:t> </a:t>
            </a:r>
            <a:r>
              <a:rPr lang="zh-CN" altLang="en-US" sz="2300"/>
              <a:t>三班</a:t>
            </a:r>
            <a:endParaRPr lang="zh-CN" altLang="en-US" sz="2300"/>
          </a:p>
          <a:p>
            <a:r>
              <a:rPr lang="zh-CN" altLang="en-US" sz="2300"/>
              <a:t>范博延</a:t>
            </a:r>
            <a:r>
              <a:rPr lang="en-US" altLang="zh-CN" sz="2300"/>
              <a:t> </a:t>
            </a:r>
            <a:r>
              <a:rPr lang="zh-CN" altLang="en-US" sz="2300"/>
              <a:t>沈通</a:t>
            </a:r>
            <a:r>
              <a:rPr lang="en-US" altLang="zh-CN" sz="2300"/>
              <a:t> </a:t>
            </a:r>
            <a:r>
              <a:rPr lang="zh-CN" altLang="en-US" sz="2300"/>
              <a:t>王启骅</a:t>
            </a:r>
            <a:endParaRPr lang="zh-CN" altLang="en-US" sz="2300"/>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冰"/>
          <p:cNvPicPr>
            <a:picLocks noChangeAspect="1"/>
          </p:cNvPicPr>
          <p:nvPr/>
        </p:nvPicPr>
        <p:blipFill>
          <a:blip r:embed="rId1"/>
          <a:stretch>
            <a:fillRect/>
          </a:stretch>
        </p:blipFill>
        <p:spPr>
          <a:xfrm>
            <a:off x="2408555" y="1285240"/>
            <a:ext cx="6967220" cy="5225415"/>
          </a:xfrm>
          <a:prstGeom prst="rect">
            <a:avLst/>
          </a:prstGeom>
        </p:spPr>
      </p:pic>
      <p:sp>
        <p:nvSpPr>
          <p:cNvPr id="2" name="标题 1"/>
          <p:cNvSpPr>
            <a:spLocks noGrp="1"/>
          </p:cNvSpPr>
          <p:nvPr>
            <p:ph type="title"/>
          </p:nvPr>
        </p:nvSpPr>
        <p:spPr>
          <a:xfrm>
            <a:off x="611575" y="471875"/>
            <a:ext cx="10969200" cy="705600"/>
          </a:xfrm>
        </p:spPr>
        <p:txBody>
          <a:bodyPr/>
          <a:p>
            <a:r>
              <a:rPr lang="zh-CN" altLang="en-US"/>
              <a:t>实验仪器</a:t>
            </a:r>
            <a:r>
              <a:rPr lang="zh-CN" altLang="en-US"/>
              <a:t>搭建</a:t>
            </a:r>
            <a:endParaRPr lang="zh-CN" altLang="en-US"/>
          </a:p>
        </p:txBody>
      </p:sp>
      <p:pic>
        <p:nvPicPr>
          <p:cNvPr id="4" name="内容占位符 3" descr="C:/Users/wqh/AppData/Local/Temp/picturecompress_20220116170241/output_1.jpgoutput_1"/>
          <p:cNvPicPr>
            <a:picLocks noChangeAspect="1"/>
          </p:cNvPicPr>
          <p:nvPr>
            <p:ph idx="1"/>
          </p:nvPr>
        </p:nvPicPr>
        <p:blipFill>
          <a:blip r:embed="rId2"/>
          <a:stretch>
            <a:fillRect/>
          </a:stretch>
        </p:blipFill>
        <p:spPr>
          <a:xfrm>
            <a:off x="285115" y="1395095"/>
            <a:ext cx="6672580" cy="5005070"/>
          </a:xfrm>
          <a:prstGeom prst="rect">
            <a:avLst/>
          </a:prstGeom>
        </p:spPr>
      </p:pic>
      <p:pic>
        <p:nvPicPr>
          <p:cNvPr id="5" name="图片 4" descr="C:/Users/wqh/AppData/Local/Temp/picturecompress_20220116170323/output_1.jpgoutput_1"/>
          <p:cNvPicPr>
            <a:picLocks noChangeAspect="1"/>
          </p:cNvPicPr>
          <p:nvPr/>
        </p:nvPicPr>
        <p:blipFill>
          <a:blip r:embed="rId3"/>
          <a:stretch>
            <a:fillRect/>
          </a:stretch>
        </p:blipFill>
        <p:spPr>
          <a:xfrm>
            <a:off x="6957695" y="151130"/>
            <a:ext cx="4916170" cy="655574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669925" y="882015"/>
            <a:ext cx="10968990" cy="705485"/>
          </a:xfrm>
        </p:spPr>
        <p:txBody>
          <a:bodyPr/>
          <a:p>
            <a:r>
              <a:rPr lang="zh-CN" altLang="en-US" sz="3200"/>
              <a:t>初步实验遇到的问题</a:t>
            </a:r>
            <a:endParaRPr lang="zh-CN" altLang="en-US" sz="3200"/>
          </a:p>
        </p:txBody>
      </p:sp>
      <p:sp>
        <p:nvSpPr>
          <p:cNvPr id="3" name="内容占位符 2"/>
          <p:cNvSpPr>
            <a:spLocks noGrp="1"/>
          </p:cNvSpPr>
          <p:nvPr>
            <p:ph sz="quarter" idx="13"/>
          </p:nvPr>
        </p:nvSpPr>
        <p:spPr>
          <a:xfrm>
            <a:off x="669930" y="1353828"/>
            <a:ext cx="10852237" cy="5388907"/>
          </a:xfrm>
        </p:spPr>
        <p:txBody>
          <a:bodyPr>
            <a:normAutofit lnSpcReduction="10000"/>
          </a:bodyPr>
          <a:p>
            <a:endParaRPr lang="zh-CN" altLang="en-US" sz="1800"/>
          </a:p>
          <a:p>
            <a:r>
              <a:rPr lang="zh-CN" altLang="en-US" sz="2000"/>
              <a:t>无法维持系统内部零下的温度，主要是因为制冷功率较小达到平衡温度速率太慢，导致冰会融化，所测量出的数据计算得到导热系数大概为介于冰和水之间的数值，与冰的导热系数相差</a:t>
            </a:r>
            <a:r>
              <a:rPr lang="zh-CN" altLang="en-US" sz="2000"/>
              <a:t>较大。</a:t>
            </a:r>
            <a:endParaRPr lang="zh-CN" altLang="en-US" sz="2000"/>
          </a:p>
          <a:p>
            <a:endParaRPr lang="zh-CN" altLang="en-US" sz="2000"/>
          </a:p>
          <a:p>
            <a:r>
              <a:rPr lang="zh-CN" altLang="en-US" sz="2000"/>
              <a:t>由于需要保持冰在零度以下的温度，而且制冷片和冰袋并无法将整个环境保持在一个很低的零下温度的环境，那么电阻所提供的高温也不能过高，通过电阻为热源来制造温度差不能达到太高，则测量的误差</a:t>
            </a:r>
            <a:r>
              <a:rPr lang="zh-CN" altLang="en-US" sz="2000"/>
              <a:t>也会加大</a:t>
            </a:r>
            <a:endParaRPr lang="zh-CN" altLang="en-US" sz="2000"/>
          </a:p>
          <a:p>
            <a:endParaRPr lang="zh-CN" altLang="en-US" sz="2000"/>
          </a:p>
          <a:p>
            <a:r>
              <a:rPr lang="zh-CN" altLang="en-US" sz="2000"/>
              <a:t>实验真实环境和模拟设计环境存在差异，电阻加热功率也需要不</a:t>
            </a:r>
            <a:r>
              <a:rPr lang="zh-CN" altLang="en-US" sz="2000"/>
              <a:t>断调节尝试，避免加热温度过高冰块融化、或温度不够高形成的温差过小，实际实验过程中的调节测试</a:t>
            </a:r>
            <a:r>
              <a:rPr lang="zh-CN" altLang="en-US" sz="2000"/>
              <a:t>耗时耗力。</a:t>
            </a:r>
            <a:endParaRPr lang="zh-CN" altLang="en-US" sz="2000"/>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custDataLst>
              <p:tags r:id="rId1"/>
            </p:custDataLst>
          </p:nvPr>
        </p:nvSpPr>
        <p:spPr>
          <a:xfrm>
            <a:off x="1247140" y="1536065"/>
            <a:ext cx="2160905" cy="2214880"/>
          </a:xfrm>
          <a:prstGeom prst="rect">
            <a:avLst/>
          </a:prstGeom>
          <a:noFill/>
        </p:spPr>
        <p:txBody>
          <a:bodyPr wrap="square" rtlCol="0" anchor="b" anchorCtr="0">
            <a:normAutofit/>
          </a:bodyPr>
          <a:lstStyle/>
          <a:p>
            <a:pPr marL="0" marR="0" lvl="0" algn="l" defTabSz="914400" rtl="0" eaLnBrk="1" latinLnBrk="0" hangingPunct="1">
              <a:spcBef>
                <a:spcPts val="0"/>
              </a:spcBef>
              <a:spcAft>
                <a:spcPts val="0"/>
              </a:spcAft>
              <a:buClrTx/>
              <a:buSzTx/>
              <a:buFontTx/>
              <a:buNone/>
            </a:pPr>
            <a:r>
              <a:rPr lang="en-US" altLang="zh-CN" sz="12400" noProof="0" dirty="0">
                <a:ln>
                  <a:noFill/>
                </a:ln>
                <a:solidFill>
                  <a:schemeClr val="tx1">
                    <a:lumMod val="85000"/>
                    <a:lumOff val="15000"/>
                  </a:schemeClr>
                </a:solidFill>
                <a:uLnTx/>
                <a:uFillTx/>
                <a:latin typeface="Arial" panose="020B0604020202020204" pitchFamily="34" charset="0"/>
                <a:ea typeface="微软雅黑" panose="020B0503020204020204" pitchFamily="34" charset="-122"/>
                <a:cs typeface="Segoe UI Semibold" panose="020B0702040204020203" charset="0"/>
                <a:sym typeface="+mn-ea"/>
              </a:rPr>
              <a:t>03</a:t>
            </a:r>
            <a:endParaRPr lang="en-US" altLang="zh-CN" sz="12400" noProof="0" dirty="0">
              <a:ln>
                <a:noFill/>
              </a:ln>
              <a:solidFill>
                <a:schemeClr val="tx1">
                  <a:lumMod val="85000"/>
                  <a:lumOff val="15000"/>
                </a:schemeClr>
              </a:solidFill>
              <a:uLnTx/>
              <a:uFillTx/>
              <a:latin typeface="Arial" panose="020B0604020202020204" pitchFamily="34" charset="0"/>
              <a:ea typeface="微软雅黑" panose="020B0503020204020204" pitchFamily="34" charset="-122"/>
              <a:cs typeface="Segoe UI Semibold" panose="020B0702040204020203" charset="0"/>
              <a:sym typeface="+mn-ea"/>
            </a:endParaRPr>
          </a:p>
        </p:txBody>
      </p:sp>
      <p:sp>
        <p:nvSpPr>
          <p:cNvPr id="2" name="标题 1"/>
          <p:cNvSpPr>
            <a:spLocks noGrp="1"/>
          </p:cNvSpPr>
          <p:nvPr>
            <p:ph type="title"/>
            <p:custDataLst>
              <p:tags r:id="rId2"/>
            </p:custDataLst>
          </p:nvPr>
        </p:nvSpPr>
        <p:spPr>
          <a:xfrm>
            <a:off x="1319780" y="3943350"/>
            <a:ext cx="5592439" cy="731013"/>
          </a:xfrm>
        </p:spPr>
        <p:txBody>
          <a:bodyPr>
            <a:normAutofit fontScale="90000"/>
          </a:bodyPr>
          <a:lstStyle/>
          <a:p>
            <a:r>
              <a:rPr lang="zh-CN" sz="4890">
                <a:sym typeface="+mn-ea"/>
              </a:rPr>
              <a:t>实验方法的改进</a:t>
            </a:r>
            <a:br>
              <a:rPr lang="zh-CN"/>
            </a:br>
            <a:endParaRPr lang="zh-CN" altLang="en-US"/>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764540" y="789940"/>
            <a:ext cx="10968990" cy="705485"/>
          </a:xfrm>
        </p:spPr>
        <p:txBody>
          <a:bodyPr/>
          <a:p>
            <a:r>
              <a:rPr lang="zh-CN" altLang="en-US" sz="3200"/>
              <a:t>实验方法</a:t>
            </a:r>
            <a:r>
              <a:rPr lang="zh-CN" altLang="en-US" sz="3200"/>
              <a:t>改进</a:t>
            </a:r>
            <a:endParaRPr lang="zh-CN" altLang="en-US" sz="3200"/>
          </a:p>
        </p:txBody>
      </p:sp>
      <p:sp>
        <p:nvSpPr>
          <p:cNvPr id="3" name="内容占位符 2"/>
          <p:cNvSpPr>
            <a:spLocks noGrp="1"/>
          </p:cNvSpPr>
          <p:nvPr>
            <p:ph sz="quarter" idx="13"/>
          </p:nvPr>
        </p:nvSpPr>
        <p:spPr>
          <a:xfrm>
            <a:off x="588015" y="1381133"/>
            <a:ext cx="10852237" cy="5388907"/>
          </a:xfrm>
        </p:spPr>
        <p:txBody>
          <a:bodyPr/>
          <a:p>
            <a:pPr marL="0" indent="0">
              <a:buNone/>
            </a:pPr>
            <a:r>
              <a:rPr lang="en-US" altLang="zh-CN" sz="1800"/>
              <a:t>      </a:t>
            </a:r>
            <a:r>
              <a:rPr lang="en-US" altLang="zh-CN" sz="2000"/>
              <a:t>1.</a:t>
            </a:r>
            <a:r>
              <a:rPr lang="zh-CN" altLang="en-US" sz="2000"/>
              <a:t>由于难以达到所需要的零度以下的低温环境，我们舍弃了用电阻作为热源来制热的方法。直接用</a:t>
            </a:r>
            <a:r>
              <a:rPr lang="zh-CN" altLang="en-US" sz="2000">
                <a:solidFill>
                  <a:srgbClr val="FF0000"/>
                </a:solidFill>
              </a:rPr>
              <a:t>制冷片作为冷源</a:t>
            </a:r>
            <a:r>
              <a:rPr lang="zh-CN" altLang="en-US" sz="2000"/>
              <a:t>在铜盘</a:t>
            </a:r>
            <a:r>
              <a:rPr lang="en-US" altLang="zh-CN" sz="2000"/>
              <a:t>-</a:t>
            </a:r>
            <a:r>
              <a:rPr lang="zh-CN" altLang="en-US" sz="2000"/>
              <a:t>冰盘</a:t>
            </a:r>
            <a:r>
              <a:rPr lang="en-US" altLang="zh-CN" sz="2000"/>
              <a:t>-</a:t>
            </a:r>
            <a:r>
              <a:rPr lang="zh-CN" altLang="en-US" sz="2000"/>
              <a:t>铜盘的两端</a:t>
            </a:r>
            <a:r>
              <a:rPr lang="zh-CN" altLang="en-US" sz="2000"/>
              <a:t>制造温度差。</a:t>
            </a:r>
            <a:endParaRPr lang="zh-CN" altLang="en-US" sz="2000"/>
          </a:p>
          <a:p>
            <a:pPr marL="0" indent="0">
              <a:buNone/>
            </a:pPr>
            <a:r>
              <a:rPr lang="en-US" altLang="zh-CN" sz="2000"/>
              <a:t>      2.</a:t>
            </a:r>
            <a:r>
              <a:rPr lang="zh-CN" altLang="en-US" sz="2000"/>
              <a:t>初步进行测试时发现高温端铜盘温度低于低温端铜盘的反常现象。发现是由于</a:t>
            </a:r>
            <a:r>
              <a:rPr lang="zh-CN" altLang="en-US" sz="2000">
                <a:solidFill>
                  <a:srgbClr val="FF0000"/>
                </a:solidFill>
              </a:rPr>
              <a:t>冰袋</a:t>
            </a:r>
            <a:r>
              <a:rPr lang="zh-CN" altLang="en-US" sz="2000"/>
              <a:t>位置比较贴近</a:t>
            </a:r>
            <a:r>
              <a:rPr lang="zh-CN" altLang="en-US" sz="2000"/>
              <a:t>高温端铜盘的影响，在取出冰袋后则回归正常。</a:t>
            </a:r>
            <a:endParaRPr lang="zh-CN" altLang="en-US" sz="2000"/>
          </a:p>
          <a:p>
            <a:pPr marL="0" indent="0">
              <a:buNone/>
            </a:pPr>
            <a:r>
              <a:rPr lang="zh-CN" altLang="en-US" sz="2000"/>
              <a:t> </a:t>
            </a:r>
            <a:r>
              <a:rPr lang="en-US" altLang="zh-CN" sz="2000"/>
              <a:t>     </a:t>
            </a:r>
            <a:r>
              <a:rPr lang="zh-CN" altLang="en-US" sz="2000"/>
              <a:t>而且本身用制冷片作为冷源直接紧贴铜盘进行制冷本身已经可以使冰盘达到零下温度不至于融化，所以决定不再</a:t>
            </a:r>
            <a:r>
              <a:rPr lang="zh-CN" altLang="en-US" sz="2000"/>
              <a:t>使用冰袋。</a:t>
            </a:r>
            <a:endParaRPr lang="zh-CN" altLang="en-US" sz="2000"/>
          </a:p>
          <a:p>
            <a:pPr marL="0" indent="0">
              <a:buNone/>
            </a:pPr>
            <a:r>
              <a:rPr lang="en-US" altLang="zh-CN" sz="2000"/>
              <a:t>       3.</a:t>
            </a:r>
            <a:r>
              <a:rPr lang="zh-CN" altLang="en-US" sz="2000"/>
              <a:t>初次测量中</a:t>
            </a:r>
            <a:r>
              <a:rPr lang="zh-CN" altLang="en-US" sz="2000">
                <a:sym typeface="+mn-ea"/>
              </a:rPr>
              <a:t>由于</a:t>
            </a:r>
            <a:r>
              <a:rPr lang="zh-CN" altLang="en-US" sz="2000">
                <a:solidFill>
                  <a:srgbClr val="FF0000"/>
                </a:solidFill>
                <a:sym typeface="+mn-ea"/>
              </a:rPr>
              <a:t>冰盘的表面不能达到完全的平整和铜盘相接</a:t>
            </a:r>
            <a:r>
              <a:rPr lang="zh-CN" altLang="en-US" sz="2000">
                <a:sym typeface="+mn-ea"/>
              </a:rPr>
              <a:t>，</a:t>
            </a:r>
            <a:r>
              <a:rPr lang="zh-CN" altLang="en-US" sz="2000"/>
              <a:t>出现了测量结果明显的低于标准冰的导热系数值的情况。</a:t>
            </a:r>
            <a:endParaRPr lang="zh-CN" altLang="en-US" sz="2000"/>
          </a:p>
          <a:p>
            <a:pPr marL="0" indent="0">
              <a:buNone/>
            </a:pPr>
            <a:r>
              <a:rPr lang="en-US" altLang="zh-CN" sz="2000"/>
              <a:t>       </a:t>
            </a:r>
            <a:r>
              <a:rPr lang="zh-CN" altLang="en-US" sz="2000"/>
              <a:t>解决方法是让冰盘上下表面先在铜盘上稍有融化与铜盘表面充分相接触，</a:t>
            </a:r>
            <a:r>
              <a:rPr lang="zh-CN" altLang="en-US" sz="2000"/>
              <a:t>再通过制冷片制冷将冰盘融化部分再次冻结，实现冰盘和铜盘的充分接触</a:t>
            </a:r>
            <a:r>
              <a:rPr lang="zh-CN" altLang="en-US" sz="2000"/>
              <a:t>传热。</a:t>
            </a:r>
            <a:endParaRPr lang="zh-CN" altLang="en-US" sz="2000"/>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sz="3110"/>
              <a:t>更改后的测量装置内部</a:t>
            </a:r>
            <a:endParaRPr lang="zh-CN" altLang="en-US" sz="3110"/>
          </a:p>
        </p:txBody>
      </p:sp>
      <p:pic>
        <p:nvPicPr>
          <p:cNvPr id="8" name="内容占位符 7" descr="改1"/>
          <p:cNvPicPr>
            <a:picLocks noChangeAspect="1"/>
          </p:cNvPicPr>
          <p:nvPr>
            <p:ph sz="quarter" idx="4"/>
          </p:nvPr>
        </p:nvPicPr>
        <p:blipFill>
          <a:blip r:embed="rId1"/>
          <a:srcRect t="-813" r="43224"/>
          <a:stretch>
            <a:fillRect/>
          </a:stretch>
        </p:blipFill>
        <p:spPr>
          <a:xfrm>
            <a:off x="6930390" y="80010"/>
            <a:ext cx="4802505" cy="6389370"/>
          </a:xfrm>
          <a:prstGeom prst="rect">
            <a:avLst/>
          </a:prstGeom>
        </p:spPr>
      </p:pic>
      <p:pic>
        <p:nvPicPr>
          <p:cNvPr id="3" name="图片 2" descr="制冷片"/>
          <p:cNvPicPr>
            <a:picLocks noChangeAspect="1"/>
          </p:cNvPicPr>
          <p:nvPr/>
        </p:nvPicPr>
        <p:blipFill>
          <a:blip r:embed="rId2"/>
          <a:stretch>
            <a:fillRect/>
          </a:stretch>
        </p:blipFill>
        <p:spPr>
          <a:xfrm>
            <a:off x="112395" y="1548130"/>
            <a:ext cx="6181090" cy="4636135"/>
          </a:xfrm>
          <a:prstGeom prst="rect">
            <a:avLst/>
          </a:prstGeom>
        </p:spPr>
      </p:pic>
      <p:pic>
        <p:nvPicPr>
          <p:cNvPr id="7" name="内容占位符 6" descr="改2"/>
          <p:cNvPicPr>
            <a:picLocks noChangeAspect="1"/>
          </p:cNvPicPr>
          <p:nvPr>
            <p:ph sz="half" idx="2"/>
          </p:nvPr>
        </p:nvPicPr>
        <p:blipFill>
          <a:blip r:embed="rId3"/>
          <a:stretch>
            <a:fillRect/>
          </a:stretch>
        </p:blipFill>
        <p:spPr>
          <a:xfrm>
            <a:off x="178435" y="1870710"/>
            <a:ext cx="6384925" cy="478980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custDataLst>
              <p:tags r:id="rId1"/>
            </p:custDataLst>
          </p:nvPr>
        </p:nvSpPr>
        <p:spPr>
          <a:xfrm>
            <a:off x="1247140" y="1536065"/>
            <a:ext cx="2160905" cy="2214880"/>
          </a:xfrm>
          <a:prstGeom prst="rect">
            <a:avLst/>
          </a:prstGeom>
          <a:noFill/>
        </p:spPr>
        <p:txBody>
          <a:bodyPr wrap="square" rtlCol="0" anchor="b" anchorCtr="0">
            <a:normAutofit/>
          </a:bodyPr>
          <a:lstStyle/>
          <a:p>
            <a:pPr marL="0" marR="0" lvl="0" algn="l" defTabSz="914400" rtl="0" eaLnBrk="1" latinLnBrk="0" hangingPunct="1">
              <a:spcBef>
                <a:spcPts val="0"/>
              </a:spcBef>
              <a:spcAft>
                <a:spcPts val="0"/>
              </a:spcAft>
              <a:buClrTx/>
              <a:buSzTx/>
              <a:buFontTx/>
              <a:buNone/>
            </a:pPr>
            <a:r>
              <a:rPr lang="en-US" altLang="zh-CN" sz="12400" noProof="0" dirty="0">
                <a:ln>
                  <a:noFill/>
                </a:ln>
                <a:solidFill>
                  <a:schemeClr val="tx1">
                    <a:lumMod val="85000"/>
                    <a:lumOff val="15000"/>
                  </a:schemeClr>
                </a:solidFill>
                <a:uLnTx/>
                <a:uFillTx/>
                <a:latin typeface="Arial" panose="020B0604020202020204" pitchFamily="34" charset="0"/>
                <a:ea typeface="微软雅黑" panose="020B0503020204020204" pitchFamily="34" charset="-122"/>
                <a:cs typeface="Segoe UI Semibold" panose="020B0702040204020203" charset="0"/>
                <a:sym typeface="+mn-ea"/>
              </a:rPr>
              <a:t>04</a:t>
            </a:r>
            <a:endParaRPr lang="en-US" altLang="zh-CN" sz="12400" noProof="0" dirty="0">
              <a:ln>
                <a:noFill/>
              </a:ln>
              <a:solidFill>
                <a:schemeClr val="tx1">
                  <a:lumMod val="85000"/>
                  <a:lumOff val="15000"/>
                </a:schemeClr>
              </a:solidFill>
              <a:uLnTx/>
              <a:uFillTx/>
              <a:latin typeface="Arial" panose="020B0604020202020204" pitchFamily="34" charset="0"/>
              <a:ea typeface="微软雅黑" panose="020B0503020204020204" pitchFamily="34" charset="-122"/>
              <a:cs typeface="Segoe UI Semibold" panose="020B0702040204020203" charset="0"/>
              <a:sym typeface="+mn-ea"/>
            </a:endParaRPr>
          </a:p>
        </p:txBody>
      </p:sp>
      <p:sp>
        <p:nvSpPr>
          <p:cNvPr id="2" name="标题 1"/>
          <p:cNvSpPr>
            <a:spLocks noGrp="1"/>
          </p:cNvSpPr>
          <p:nvPr>
            <p:ph type="title"/>
            <p:custDataLst>
              <p:tags r:id="rId2"/>
            </p:custDataLst>
          </p:nvPr>
        </p:nvSpPr>
        <p:spPr>
          <a:xfrm>
            <a:off x="1247390" y="4178300"/>
            <a:ext cx="5592439" cy="731013"/>
          </a:xfrm>
        </p:spPr>
        <p:txBody>
          <a:bodyPr>
            <a:normAutofit fontScale="90000"/>
          </a:bodyPr>
          <a:lstStyle/>
          <a:p>
            <a:r>
              <a:rPr lang="zh-CN" altLang="en-US" sz="4890">
                <a:sym typeface="+mn-ea"/>
              </a:rPr>
              <a:t>实验结果与总结</a:t>
            </a:r>
            <a:br>
              <a:rPr lang="zh-CN" altLang="en-US"/>
            </a:br>
            <a:endParaRPr lang="zh-CN" altLang="en-US"/>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1040130" y="371475"/>
            <a:ext cx="2736850" cy="609600"/>
          </a:xfrm>
        </p:spPr>
        <p:txBody>
          <a:bodyPr>
            <a:normAutofit/>
          </a:bodyPr>
          <a:p>
            <a:pPr algn="ctr"/>
            <a:r>
              <a:rPr lang="zh-CN" altLang="en-US"/>
              <a:t>数据测量</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sz="quarter" idx="13"/>
              </p:nvPr>
            </p:nvSpPr>
            <p:spPr>
              <a:xfrm>
                <a:off x="1718945" y="795655"/>
                <a:ext cx="8753475" cy="2428240"/>
              </a:xfrm>
            </p:spPr>
            <p:txBody>
              <a:bodyPr>
                <a:normAutofit fontScale="90000"/>
              </a:bodyPr>
              <a:p>
                <a:pPr marL="0" indent="0">
                  <a:buNone/>
                </a:pPr>
                <a:r>
                  <a:rPr lang="zh-CN" altLang="en-US" sz="1800"/>
                  <a:t>铜盘</a:t>
                </a:r>
                <a14:m>
                  <m:oMath xmlns:m="http://schemas.openxmlformats.org/officeDocument/2006/math">
                    <m:r>
                      <a:rPr lang="en-US" altLang="zh-CN" sz="1800">
                        <a:latin typeface="Cambria Math" panose="02040503050406030204" charset="0"/>
                      </a:rPr>
                      <m:t>   </m:t>
                    </m:r>
                    <m:sSub>
                      <m:sSubPr>
                        <m:ctrlPr>
                          <a:rPr lang="en-US" altLang="zh-CN" sz="1800" i="1">
                            <a:latin typeface="Cambria Math" panose="02040503050406030204" charset="0"/>
                            <a:cs typeface="Cambria Math" panose="02040503050406030204" charset="0"/>
                          </a:rPr>
                        </m:ctrlPr>
                      </m:sSubPr>
                      <m:e>
                        <m:r>
                          <a:rPr lang="en-US" altLang="zh-CN" sz="1800" i="1">
                            <a:latin typeface="Cambria Math" panose="02040503050406030204" charset="0"/>
                            <a:cs typeface="Cambria Math" panose="02040503050406030204" charset="0"/>
                          </a:rPr>
                          <m:t>𝑑</m:t>
                        </m:r>
                      </m:e>
                      <m:sub>
                        <m:r>
                          <a:rPr lang="en-US" altLang="zh-CN" sz="1800" i="1">
                            <a:latin typeface="Cambria Math" panose="02040503050406030204" charset="0"/>
                            <a:cs typeface="Cambria Math" panose="02040503050406030204" charset="0"/>
                          </a:rPr>
                          <m:t>1</m:t>
                        </m:r>
                      </m:sub>
                    </m:sSub>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8</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005</m:t>
                    </m:r>
                    <m:r>
                      <a:rPr lang="en-US" altLang="zh-CN" sz="1800" i="1">
                        <a:latin typeface="Cambria Math" panose="02040503050406030204" charset="0"/>
                        <a:cs typeface="Cambria Math" panose="02040503050406030204" charset="0"/>
                      </a:rPr>
                      <m:t>𝑐𝑚</m:t>
                    </m:r>
                    <m:r>
                      <a:rPr lang="en-US" altLang="zh-CN" sz="1800" i="1">
                        <a:latin typeface="Cambria Math" panose="02040503050406030204" charset="0"/>
                        <a:cs typeface="Cambria Math" panose="02040503050406030204" charset="0"/>
                      </a:rPr>
                      <m:t>   </m:t>
                    </m:r>
                    <m:sSub>
                      <m:sSubPr>
                        <m:ctrlPr>
                          <a:rPr lang="en-US" altLang="zh-CN" sz="1800" i="1">
                            <a:latin typeface="Cambria Math" panose="02040503050406030204" charset="0"/>
                            <a:cs typeface="Cambria Math" panose="02040503050406030204" charset="0"/>
                          </a:rPr>
                        </m:ctrlPr>
                      </m:sSubPr>
                      <m:e>
                        <m:r>
                          <a:rPr lang="en-US" altLang="zh-CN" sz="1800" i="1">
                            <a:latin typeface="Cambria Math" panose="02040503050406030204" charset="0"/>
                            <a:cs typeface="Cambria Math" panose="02040503050406030204" charset="0"/>
                          </a:rPr>
                          <m:t>ℎ</m:t>
                        </m:r>
                      </m:e>
                      <m:sub>
                        <m:r>
                          <a:rPr lang="en-US" altLang="zh-CN" sz="1800" i="1">
                            <a:latin typeface="Cambria Math" panose="02040503050406030204" charset="0"/>
                            <a:cs typeface="Cambria Math" panose="02040503050406030204" charset="0"/>
                          </a:rPr>
                          <m:t>1</m:t>
                        </m:r>
                      </m:sub>
                    </m:sSub>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0</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504</m:t>
                    </m:r>
                    <m:r>
                      <a:rPr lang="en-US" altLang="zh-CN" sz="1800" i="1">
                        <a:latin typeface="Cambria Math" panose="02040503050406030204" charset="0"/>
                        <a:cs typeface="Cambria Math" panose="02040503050406030204" charset="0"/>
                      </a:rPr>
                      <m:t>𝑐𝑚</m:t>
                    </m:r>
                  </m:oMath>
                </a14:m>
                <a:endParaRPr lang="en-US" altLang="zh-CN" sz="1800"/>
              </a:p>
              <a:p>
                <a:pPr marL="0" indent="0">
                  <a:buNone/>
                </a:pPr>
                <a:r>
                  <a:rPr lang="zh-CN" altLang="en-US" sz="1800"/>
                  <a:t>冰盘</a:t>
                </a:r>
                <a14:m>
                  <m:oMath xmlns:m="http://schemas.openxmlformats.org/officeDocument/2006/math">
                    <m:r>
                      <a:rPr lang="en-US" altLang="zh-CN" sz="1800">
                        <a:latin typeface="Cambria Math" panose="02040503050406030204" charset="0"/>
                      </a:rPr>
                      <m:t>   </m:t>
                    </m:r>
                    <m:sSub>
                      <m:sSubPr>
                        <m:ctrlPr>
                          <a:rPr lang="en-US" altLang="zh-CN" sz="1800" i="1">
                            <a:latin typeface="Cambria Math" panose="02040503050406030204" charset="0"/>
                            <a:cs typeface="Cambria Math" panose="02040503050406030204" charset="0"/>
                          </a:rPr>
                        </m:ctrlPr>
                      </m:sSubPr>
                      <m:e>
                        <m:r>
                          <a:rPr lang="en-US" altLang="zh-CN" sz="1800" i="1">
                            <a:latin typeface="Cambria Math" panose="02040503050406030204" charset="0"/>
                            <a:cs typeface="Cambria Math" panose="02040503050406030204" charset="0"/>
                          </a:rPr>
                          <m:t>𝑑</m:t>
                        </m:r>
                      </m:e>
                      <m:sub>
                        <m:r>
                          <a:rPr lang="en-US" altLang="zh-CN" sz="1800" i="1">
                            <a:latin typeface="Cambria Math" panose="02040503050406030204" charset="0"/>
                            <a:cs typeface="Cambria Math" panose="02040503050406030204" charset="0"/>
                          </a:rPr>
                          <m:t>2</m:t>
                        </m:r>
                      </m:sub>
                    </m:sSub>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5</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900</m:t>
                    </m:r>
                    <m:r>
                      <a:rPr lang="en-US" altLang="zh-CN" sz="1800" i="1">
                        <a:latin typeface="Cambria Math" panose="02040503050406030204" charset="0"/>
                        <a:cs typeface="Cambria Math" panose="02040503050406030204" charset="0"/>
                      </a:rPr>
                      <m:t>𝑐𝑚</m:t>
                    </m:r>
                    <m:r>
                      <a:rPr lang="en-US" altLang="zh-CN" sz="1800" i="1">
                        <a:latin typeface="Cambria Math" panose="02040503050406030204" charset="0"/>
                        <a:cs typeface="Cambria Math" panose="02040503050406030204" charset="0"/>
                      </a:rPr>
                      <m:t>   </m:t>
                    </m:r>
                    <m:sSub>
                      <m:sSubPr>
                        <m:ctrlPr>
                          <a:rPr lang="en-US" altLang="zh-CN" sz="1800" i="1">
                            <a:latin typeface="Cambria Math" panose="02040503050406030204" charset="0"/>
                            <a:cs typeface="Cambria Math" panose="02040503050406030204" charset="0"/>
                          </a:rPr>
                        </m:ctrlPr>
                      </m:sSubPr>
                      <m:e>
                        <m:r>
                          <a:rPr lang="en-US" altLang="zh-CN" sz="1800" i="1">
                            <a:latin typeface="Cambria Math" panose="02040503050406030204" charset="0"/>
                            <a:cs typeface="Cambria Math" panose="02040503050406030204" charset="0"/>
                          </a:rPr>
                          <m:t>ℎ</m:t>
                        </m:r>
                      </m:e>
                      <m:sub>
                        <m:r>
                          <a:rPr lang="en-US" altLang="zh-CN" sz="1800" i="1">
                            <a:latin typeface="Cambria Math" panose="02040503050406030204" charset="0"/>
                            <a:cs typeface="Cambria Math" panose="02040503050406030204" charset="0"/>
                          </a:rPr>
                          <m:t>2</m:t>
                        </m:r>
                      </m:sub>
                    </m:sSub>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0</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408</m:t>
                    </m:r>
                    <m:r>
                      <a:rPr lang="en-US" altLang="zh-CN" sz="1800" i="1">
                        <a:latin typeface="Cambria Math" panose="02040503050406030204" charset="0"/>
                        <a:cs typeface="Cambria Math" panose="02040503050406030204" charset="0"/>
                      </a:rPr>
                      <m:t>𝑐𝑚</m:t>
                    </m:r>
                  </m:oMath>
                </a14:m>
                <a:endParaRPr lang="en-US" altLang="zh-CN" sz="1800"/>
              </a:p>
              <a:p>
                <a:pPr marL="0" indent="0">
                  <a:buNone/>
                </a:pPr>
                <a:r>
                  <a:rPr lang="zh-CN" altLang="en-US" sz="1800"/>
                  <a:t>热电偶电压</a:t>
                </a:r>
                <a14:m>
                  <m:oMath xmlns:m="http://schemas.openxmlformats.org/officeDocument/2006/math">
                    <m:r>
                      <a:rPr lang="en-US" altLang="zh-CN" sz="1800" i="1">
                        <a:latin typeface="Cambria Math" panose="02040503050406030204" charset="0"/>
                        <a:cs typeface="Cambria Math" panose="02040503050406030204" charset="0"/>
                      </a:rPr>
                      <m:t>   </m:t>
                    </m:r>
                    <m:sSub>
                      <m:sSubPr>
                        <m:ctrlPr>
                          <a:rPr lang="en-US" altLang="zh-CN" sz="1800" i="1">
                            <a:latin typeface="Cambria Math" panose="02040503050406030204" charset="0"/>
                            <a:cs typeface="Cambria Math" panose="02040503050406030204" charset="0"/>
                          </a:rPr>
                        </m:ctrlPr>
                      </m:sSubPr>
                      <m:e>
                        <m:r>
                          <a:rPr lang="en-US" altLang="zh-CN" sz="1800" i="1">
                            <a:latin typeface="Cambria Math" panose="02040503050406030204" charset="0"/>
                            <a:cs typeface="Cambria Math" panose="02040503050406030204" charset="0"/>
                          </a:rPr>
                          <m:t>𝑈</m:t>
                        </m:r>
                      </m:e>
                      <m:sub>
                        <m:r>
                          <a:rPr lang="en-US" altLang="zh-CN" sz="1800" i="1">
                            <a:latin typeface="Cambria Math" panose="02040503050406030204" charset="0"/>
                            <a:cs typeface="Cambria Math" panose="02040503050406030204" charset="0"/>
                          </a:rPr>
                          <m:t>1</m:t>
                        </m:r>
                      </m:sub>
                    </m:sSub>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0</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3057</m:t>
                    </m:r>
                    <m:r>
                      <a:rPr lang="en-US" altLang="zh-CN" sz="1800" i="1">
                        <a:latin typeface="Cambria Math" panose="02040503050406030204" charset="0"/>
                        <a:cs typeface="Cambria Math" panose="02040503050406030204" charset="0"/>
                      </a:rPr>
                      <m:t>𝑚𝑉</m:t>
                    </m:r>
                    <m:r>
                      <a:rPr lang="en-US" altLang="zh-CN" sz="1800" i="1">
                        <a:latin typeface="Cambria Math" panose="02040503050406030204" charset="0"/>
                        <a:cs typeface="Cambria Math" panose="02040503050406030204" charset="0"/>
                      </a:rPr>
                      <m:t>  </m:t>
                    </m:r>
                    <m:sSub>
                      <m:sSubPr>
                        <m:ctrlPr>
                          <a:rPr lang="en-US" altLang="zh-CN" sz="1800" i="1">
                            <a:latin typeface="Cambria Math" panose="02040503050406030204" charset="0"/>
                            <a:cs typeface="Cambria Math" panose="02040503050406030204" charset="0"/>
                          </a:rPr>
                        </m:ctrlPr>
                      </m:sSubPr>
                      <m:e>
                        <m:r>
                          <a:rPr lang="en-US" altLang="zh-CN" sz="1800" i="1">
                            <a:latin typeface="Cambria Math" panose="02040503050406030204" charset="0"/>
                            <a:cs typeface="Cambria Math" panose="02040503050406030204" charset="0"/>
                          </a:rPr>
                          <m:t>𝑈</m:t>
                        </m:r>
                      </m:e>
                      <m:sub>
                        <m:r>
                          <a:rPr lang="en-US" altLang="zh-CN" sz="1800" i="1">
                            <a:latin typeface="Cambria Math" panose="02040503050406030204" charset="0"/>
                            <a:cs typeface="Cambria Math" panose="02040503050406030204" charset="0"/>
                          </a:rPr>
                          <m:t>2</m:t>
                        </m:r>
                      </m:sub>
                    </m:sSub>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0</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2561</m:t>
                    </m:r>
                    <m:r>
                      <a:rPr lang="en-US" altLang="zh-CN" sz="1800" i="1">
                        <a:latin typeface="Cambria Math" panose="02040503050406030204" charset="0"/>
                        <a:cs typeface="Cambria Math" panose="02040503050406030204" charset="0"/>
                      </a:rPr>
                      <m:t>𝑚𝑉</m:t>
                    </m:r>
                  </m:oMath>
                </a14:m>
                <a:endParaRPr lang="en-US" altLang="zh-CN" sz="1800"/>
              </a:p>
              <a:p>
                <a:pPr marL="0" indent="0">
                  <a:buNone/>
                </a:pPr>
                <a:r>
                  <a:rPr lang="zh-CN" altLang="en-US" sz="1800"/>
                  <a:t>铜盘质量</a:t>
                </a:r>
                <a14:m>
                  <m:oMath xmlns:m="http://schemas.openxmlformats.org/officeDocument/2006/math">
                    <m:r>
                      <a:rPr lang="en-US" altLang="zh-CN" sz="1800" i="1">
                        <a:latin typeface="Cambria Math" panose="02040503050406030204" charset="0"/>
                        <a:cs typeface="Cambria Math" panose="02040503050406030204" charset="0"/>
                      </a:rPr>
                      <m:t>   </m:t>
                    </m:r>
                    <m:r>
                      <a:rPr lang="en-US" altLang="zh-CN" sz="1800" i="1">
                        <a:latin typeface="Cambria Math" panose="02040503050406030204" charset="0"/>
                        <a:cs typeface="Cambria Math" panose="02040503050406030204" charset="0"/>
                      </a:rPr>
                      <m:t>𝑚</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207</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4215</m:t>
                    </m:r>
                    <m:r>
                      <a:rPr lang="en-US" altLang="zh-CN" sz="1800" i="1">
                        <a:latin typeface="Cambria Math" panose="02040503050406030204" charset="0"/>
                        <a:cs typeface="Cambria Math" panose="02040503050406030204" charset="0"/>
                      </a:rPr>
                      <m:t>𝑔</m:t>
                    </m:r>
                  </m:oMath>
                </a14:m>
                <a:endParaRPr lang="en-US" altLang="zh-CN" sz="1800"/>
              </a:p>
              <a:p>
                <a:pPr marL="0" indent="0">
                  <a:buNone/>
                </a:pPr>
                <a:r>
                  <a:rPr lang="zh-CN" altLang="en-US" sz="1800"/>
                  <a:t>黄铜片比热容</a:t>
                </a:r>
                <a14:m>
                  <m:oMath xmlns:m="http://schemas.openxmlformats.org/officeDocument/2006/math">
                    <m:r>
                      <a:rPr lang="en-US" altLang="zh-CN" sz="1800" i="1">
                        <a:latin typeface="Cambria Math" panose="02040503050406030204" charset="0"/>
                        <a:cs typeface="Cambria Math" panose="02040503050406030204" charset="0"/>
                      </a:rPr>
                      <m:t>𝑐</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0</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3709</m:t>
                    </m:r>
                    <m:r>
                      <a:rPr lang="en-US" altLang="zh-CN" sz="1800" i="1">
                        <a:latin typeface="Cambria Math" panose="02040503050406030204" charset="0"/>
                        <a:cs typeface="Cambria Math" panose="02040503050406030204" charset="0"/>
                      </a:rPr>
                      <m:t>𝑘𝐽</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𝑘𝑔</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𝐾</m:t>
                    </m:r>
                    <m:r>
                      <a:rPr lang="en-US" altLang="zh-CN" sz="1800" i="1">
                        <a:latin typeface="Cambria Math" panose="02040503050406030204" charset="0"/>
                        <a:cs typeface="Cambria Math" panose="02040503050406030204" charset="0"/>
                      </a:rPr>
                      <m:t>)</m:t>
                    </m:r>
                    <m:sSup>
                      <m:sSupPr>
                        <m:ctrlPr>
                          <a:rPr lang="en-US" altLang="zh-CN" sz="1800" i="1">
                            <a:latin typeface="Cambria Math" panose="02040503050406030204" charset="0"/>
                            <a:cs typeface="Cambria Math" panose="02040503050406030204" charset="0"/>
                          </a:rPr>
                        </m:ctrlPr>
                      </m:sSupPr>
                      <m:e>
                        <m:r>
                          <a:rPr lang="en-US" altLang="zh-CN" sz="1800" i="1">
                            <a:latin typeface="Cambria Math" panose="02040503050406030204" charset="0"/>
                            <a:cs typeface="Cambria Math" panose="02040503050406030204" charset="0"/>
                          </a:rPr>
                          <m:t> </m:t>
                        </m:r>
                      </m:e>
                      <m:sup>
                        <m:r>
                          <a:rPr lang="zh-CN" altLang="en-US" sz="1800" i="1">
                            <a:latin typeface="Cambria Math" panose="02040503050406030204" charset="0"/>
                            <a:cs typeface="Cambria Math" panose="02040503050406030204" charset="0"/>
                          </a:rPr>
                          <m:t>①</m:t>
                        </m:r>
                      </m:sup>
                    </m:sSup>
                  </m:oMath>
                </a14:m>
                <a:endParaRPr lang="en-US" altLang="zh-CN" sz="1800"/>
              </a:p>
              <a:p>
                <a:pPr marL="0" indent="0">
                  <a:buNone/>
                </a:pPr>
                <a:endParaRPr lang="en-US" altLang="zh-CN" sz="1800"/>
              </a:p>
            </p:txBody>
          </p:sp>
        </mc:Choice>
        <mc:Fallback>
          <p:sp>
            <p:nvSpPr>
              <p:cNvPr id="3" name="内容占位符 2"/>
              <p:cNvSpPr>
                <a:spLocks noRot="1" noChangeAspect="1" noMove="1" noResize="1" noEditPoints="1" noAdjustHandles="1" noChangeArrowheads="1" noChangeShapeType="1" noTextEdit="1"/>
              </p:cNvSpPr>
              <p:nvPr>
                <p:ph sz="quarter" idx="13"/>
              </p:nvPr>
            </p:nvSpPr>
            <p:spPr>
              <a:xfrm>
                <a:off x="1718945" y="795655"/>
                <a:ext cx="8753475" cy="2428240"/>
              </a:xfrm>
              <a:blipFill rotWithShape="1">
                <a:blip r:embed="rId1"/>
                <a:stretch>
                  <a:fillRect b="-7793"/>
                </a:stretch>
              </a:blipFill>
            </p:spPr>
            <p:txBody>
              <a:bodyPr/>
              <a:lstStyle/>
              <a:p>
                <a:r>
                  <a:rPr lang="zh-CN" altLang="en-US">
                    <a:noFill/>
                  </a:rPr>
                  <a:t> </a:t>
                </a:r>
              </a:p>
            </p:txBody>
          </p:sp>
        </mc:Fallback>
      </mc:AlternateContent>
      <p:pic>
        <p:nvPicPr>
          <p:cNvPr id="4" name="图片 3" descr="数据表"/>
          <p:cNvPicPr>
            <a:picLocks noChangeAspect="1"/>
          </p:cNvPicPr>
          <p:nvPr/>
        </p:nvPicPr>
        <p:blipFill>
          <a:blip r:embed="rId2"/>
          <a:srcRect t="2597" r="856"/>
          <a:stretch>
            <a:fillRect/>
          </a:stretch>
        </p:blipFill>
        <p:spPr>
          <a:xfrm>
            <a:off x="1916430" y="3087370"/>
            <a:ext cx="8013065" cy="2571750"/>
          </a:xfrm>
          <a:prstGeom prst="rect">
            <a:avLst/>
          </a:prstGeom>
        </p:spPr>
      </p:pic>
      <p:sp>
        <p:nvSpPr>
          <p:cNvPr id="6" name="文本框 5"/>
          <p:cNvSpPr txBox="1"/>
          <p:nvPr/>
        </p:nvSpPr>
        <p:spPr>
          <a:xfrm>
            <a:off x="4830445" y="5792470"/>
            <a:ext cx="2202180" cy="368300"/>
          </a:xfrm>
          <a:prstGeom prst="rect">
            <a:avLst/>
          </a:prstGeom>
          <a:noFill/>
        </p:spPr>
        <p:txBody>
          <a:bodyPr wrap="none" rtlCol="0">
            <a:spAutoFit/>
          </a:bodyPr>
          <a:p>
            <a:r>
              <a:rPr lang="zh-CN" altLang="en-US"/>
              <a:t>图</a:t>
            </a:r>
            <a:r>
              <a:rPr lang="en-US" altLang="zh-CN"/>
              <a:t>1 </a:t>
            </a:r>
            <a:r>
              <a:rPr lang="zh-CN" altLang="en-US"/>
              <a:t>实验测量数据表</a:t>
            </a:r>
            <a:endParaRPr lang="en-US" altLang="zh-CN"/>
          </a:p>
        </p:txBody>
      </p:sp>
      <p:cxnSp>
        <p:nvCxnSpPr>
          <p:cNvPr id="5" name="直接连接符 4"/>
          <p:cNvCxnSpPr/>
          <p:nvPr/>
        </p:nvCxnSpPr>
        <p:spPr>
          <a:xfrm flipV="1">
            <a:off x="1933575" y="5659120"/>
            <a:ext cx="7995920" cy="9525"/>
          </a:xfrm>
          <a:prstGeom prst="line">
            <a:avLst/>
          </a:prstGeom>
          <a:ln>
            <a:solidFill>
              <a:schemeClr val="bg2">
                <a:lumMod val="85000"/>
              </a:schemeClr>
            </a:solidFill>
          </a:ln>
        </p:spPr>
        <p:style>
          <a:lnRef idx="1">
            <a:schemeClr val="accent2"/>
          </a:lnRef>
          <a:fillRef idx="0">
            <a:schemeClr val="accent2"/>
          </a:fillRef>
          <a:effectRef idx="0">
            <a:schemeClr val="accent2"/>
          </a:effectRef>
          <a:fontRef idx="minor">
            <a:schemeClr val="tx1"/>
          </a:fontRef>
        </p:style>
      </p:cxnSp>
      <p:sp>
        <p:nvSpPr>
          <p:cNvPr id="7" name="文本框 6"/>
          <p:cNvSpPr txBox="1"/>
          <p:nvPr/>
        </p:nvSpPr>
        <p:spPr>
          <a:xfrm>
            <a:off x="1916430" y="6160770"/>
            <a:ext cx="8105775" cy="460375"/>
          </a:xfrm>
          <a:prstGeom prst="rect">
            <a:avLst/>
          </a:prstGeom>
          <a:noFill/>
        </p:spPr>
        <p:txBody>
          <a:bodyPr wrap="square" rtlCol="0">
            <a:spAutoFit/>
          </a:bodyPr>
          <a:p>
            <a:pPr fontAlgn="auto">
              <a:lnSpc>
                <a:spcPct val="150000"/>
              </a:lnSpc>
            </a:pPr>
            <a:r>
              <a:rPr lang="en-US" altLang="zh-CN" sz="1600">
                <a:latin typeface="Calibri" panose="020F0502020204030204" charset="0"/>
                <a:sym typeface="+mn-ea"/>
              </a:rPr>
              <a:t>①</a:t>
            </a:r>
            <a:r>
              <a:rPr lang="zh-CN" altLang="en-US" sz="1600">
                <a:latin typeface="Calibri" panose="020F0502020204030204" charset="0"/>
                <a:sym typeface="+mn-ea"/>
              </a:rPr>
              <a:t>由参考文献</a:t>
            </a:r>
            <a:r>
              <a:rPr lang="en-US" altLang="zh-CN" sz="1600">
                <a:sym typeface="+mn-ea"/>
              </a:rPr>
              <a:t>[1]中国科学技术大学物理实验教学中心.稳态法测量不良导体的导热系数[Z]. </a:t>
            </a:r>
            <a:endParaRPr lang="zh-CN" altLang="en-US" sz="1600">
              <a:latin typeface="Calibri" panose="020F0502020204030204" charset="0"/>
            </a:endParaRPr>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散热速率拟合</a:t>
            </a:r>
            <a:r>
              <a:rPr lang="zh-CN" altLang="en-US"/>
              <a:t>结果</a:t>
            </a:r>
            <a:endParaRPr lang="zh-CN" altLang="en-US"/>
          </a:p>
        </p:txBody>
      </p:sp>
      <mc:AlternateContent xmlns:mc="http://schemas.openxmlformats.org/markup-compatibility/2006">
        <mc:Choice xmlns:a14="http://schemas.microsoft.com/office/drawing/2010/main" Requires="a14">
          <p:sp>
            <p:nvSpPr>
              <p:cNvPr id="8" name="文本框 7"/>
              <p:cNvSpPr txBox="1"/>
              <p:nvPr/>
            </p:nvSpPr>
            <p:spPr>
              <a:xfrm>
                <a:off x="7686040" y="3219450"/>
                <a:ext cx="4505960" cy="78676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charset="0"/>
                              <a:cs typeface="Cambria Math" panose="02040503050406030204" charset="0"/>
                            </a:rPr>
                          </m:ctrlPr>
                        </m:fPr>
                        <m:num>
                          <m:r>
                            <a:rPr lang="en-US" altLang="zh-CN" sz="2400" i="1">
                              <a:latin typeface="Cambria Math" panose="02040503050406030204" charset="0"/>
                              <a:cs typeface="Cambria Math" panose="02040503050406030204" charset="0"/>
                            </a:rPr>
                            <m:t>𝑑𝑈</m:t>
                          </m:r>
                        </m:num>
                        <m:den>
                          <m:r>
                            <a:rPr lang="en-US" altLang="zh-CN" sz="2400" i="1">
                              <a:latin typeface="Cambria Math" panose="02040503050406030204" charset="0"/>
                              <a:cs typeface="Cambria Math" panose="02040503050406030204" charset="0"/>
                            </a:rPr>
                            <m:t>𝑑𝑡</m:t>
                          </m:r>
                        </m:den>
                      </m:f>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0</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00161</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0</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00006</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𝑚𝑉</m:t>
                      </m:r>
                      <m:r>
                        <a:rPr lang="en-US" altLang="zh-CN" sz="2400" i="1">
                          <a:latin typeface="Cambria Math" panose="02040503050406030204" charset="0"/>
                          <a:cs typeface="Cambria Math" panose="02040503050406030204" charset="0"/>
                        </a:rPr>
                        <m:t>/</m:t>
                      </m:r>
                      <m:r>
                        <a:rPr lang="en-US" altLang="zh-CN" sz="2400" i="1">
                          <a:latin typeface="Cambria Math" panose="02040503050406030204" charset="0"/>
                          <a:cs typeface="Cambria Math" panose="02040503050406030204" charset="0"/>
                        </a:rPr>
                        <m:t>𝑠</m:t>
                      </m:r>
                    </m:oMath>
                  </m:oMathPara>
                </a14:m>
                <a:endParaRPr lang="en-US" altLang="zh-CN" sz="2400"/>
              </a:p>
            </p:txBody>
          </p:sp>
        </mc:Choice>
        <mc:Fallback>
          <p:sp>
            <p:nvSpPr>
              <p:cNvPr id="8" name="文本框 7"/>
              <p:cNvSpPr txBox="1">
                <a:spLocks noRot="1" noChangeAspect="1" noMove="1" noResize="1" noEditPoints="1" noAdjustHandles="1" noChangeArrowheads="1" noChangeShapeType="1" noTextEdit="1"/>
              </p:cNvSpPr>
              <p:nvPr/>
            </p:nvSpPr>
            <p:spPr>
              <a:xfrm>
                <a:off x="7686040" y="3219450"/>
                <a:ext cx="4505960" cy="786765"/>
              </a:xfrm>
              <a:prstGeom prst="rect">
                <a:avLst/>
              </a:prstGeom>
              <a:blipFill rotWithShape="1">
                <a:blip r:embed="rId1"/>
                <a:stretch>
                  <a:fillRect/>
                </a:stretch>
              </a:blipFill>
            </p:spPr>
            <p:txBody>
              <a:bodyPr/>
              <a:lstStyle/>
              <a:p>
                <a:r>
                  <a:rPr lang="zh-CN" altLang="en-US">
                    <a:noFill/>
                  </a:rPr>
                  <a:t> </a:t>
                </a:r>
              </a:p>
            </p:txBody>
          </p:sp>
        </mc:Fallback>
      </mc:AlternateContent>
      <p:pic>
        <p:nvPicPr>
          <p:cNvPr id="3" name="图片 2" descr="T2散热速率"/>
          <p:cNvPicPr>
            <a:picLocks noChangeAspect="1"/>
          </p:cNvPicPr>
          <p:nvPr>
            <p:custDataLst>
              <p:tags r:id="rId2"/>
            </p:custDataLst>
          </p:nvPr>
        </p:nvPicPr>
        <p:blipFill>
          <a:blip r:embed="rId3"/>
          <a:srcRect l="7851" b="2536"/>
          <a:stretch>
            <a:fillRect/>
          </a:stretch>
        </p:blipFill>
        <p:spPr>
          <a:xfrm>
            <a:off x="322580" y="1099820"/>
            <a:ext cx="7473315" cy="5612130"/>
          </a:xfrm>
          <a:prstGeom prst="rect">
            <a:avLst/>
          </a:prstGeom>
        </p:spPr>
      </p:pic>
      <p:pic>
        <p:nvPicPr>
          <p:cNvPr id="4" name="图片 3" descr="线性拟合数据表"/>
          <p:cNvPicPr>
            <a:picLocks noChangeAspect="1"/>
          </p:cNvPicPr>
          <p:nvPr/>
        </p:nvPicPr>
        <p:blipFill>
          <a:blip r:embed="rId4"/>
          <a:stretch>
            <a:fillRect/>
          </a:stretch>
        </p:blipFill>
        <p:spPr>
          <a:xfrm>
            <a:off x="4798695" y="221615"/>
            <a:ext cx="7073900" cy="663575"/>
          </a:xfrm>
          <a:prstGeom prst="rect">
            <a:avLst/>
          </a:prstGeom>
        </p:spPr>
      </p:pic>
      <p:sp>
        <p:nvSpPr>
          <p:cNvPr id="5" name="文本框 4"/>
          <p:cNvSpPr txBox="1"/>
          <p:nvPr/>
        </p:nvSpPr>
        <p:spPr>
          <a:xfrm>
            <a:off x="7131685" y="946785"/>
            <a:ext cx="3204845" cy="368300"/>
          </a:xfrm>
          <a:prstGeom prst="rect">
            <a:avLst/>
          </a:prstGeom>
          <a:noFill/>
        </p:spPr>
        <p:txBody>
          <a:bodyPr wrap="square" rtlCol="0">
            <a:spAutoFit/>
          </a:bodyPr>
          <a:p>
            <a:r>
              <a:rPr lang="en-US" altLang="zh-CN"/>
              <a:t> </a:t>
            </a:r>
            <a:r>
              <a:rPr lang="zh-CN" altLang="en-US"/>
              <a:t>散热</a:t>
            </a:r>
            <a:r>
              <a:rPr lang="zh-CN" altLang="en-US"/>
              <a:t>速率线性拟合</a:t>
            </a:r>
            <a:r>
              <a:rPr lang="zh-CN" altLang="en-US"/>
              <a:t>数据表</a:t>
            </a:r>
            <a:endParaRPr lang="zh-CN" altLang="en-US"/>
          </a:p>
        </p:txBody>
      </p:sp>
    </p:spTree>
    <p:custDataLst>
      <p:tags r:id="rId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1790" y="443230"/>
            <a:ext cx="11170285" cy="441960"/>
          </a:xfrm>
        </p:spPr>
        <p:txBody>
          <a:bodyPr>
            <a:normAutofit fontScale="90000"/>
          </a:bodyPr>
          <a:p>
            <a:r>
              <a:rPr lang="zh-CN" altLang="en-US" sz="3555"/>
              <a:t>结果</a:t>
            </a:r>
            <a:endParaRPr lang="zh-CN" altLang="en-US" sz="3555"/>
          </a:p>
        </p:txBody>
      </p:sp>
      <mc:AlternateContent xmlns:mc="http://schemas.openxmlformats.org/markup-compatibility/2006">
        <mc:Choice xmlns:a14="http://schemas.microsoft.com/office/drawing/2010/main" Requires="a14">
          <p:sp>
            <p:nvSpPr>
              <p:cNvPr id="3" name="内容占位符 2"/>
              <p:cNvSpPr>
                <a:spLocks noGrp="1"/>
              </p:cNvSpPr>
              <p:nvPr>
                <p:ph idx="4294967295"/>
              </p:nvPr>
            </p:nvSpPr>
            <p:spPr>
              <a:xfrm>
                <a:off x="521970" y="1081405"/>
                <a:ext cx="11295380" cy="958215"/>
              </a:xfrm>
            </p:spPr>
            <p:txBody>
              <a:bodyPr>
                <a:noAutofit/>
              </a:bodyPr>
              <a:p>
                <a:pPr marL="0" indent="0">
                  <a:buNone/>
                </a:pPr>
                <a:r>
                  <a:rPr lang="en-US" altLang="zh-CN" sz="1900"/>
                  <a:t>      </a:t>
                </a:r>
                <a:r>
                  <a:rPr lang="zh-CN" altLang="en-US" sz="1900"/>
                  <a:t>计算得到冰在</a:t>
                </a:r>
                <a14:m>
                  <m:oMath xmlns:m="http://schemas.openxmlformats.org/officeDocument/2006/math">
                    <m:r>
                      <a:rPr lang="en-US" altLang="zh-CN" sz="1900" i="1">
                        <a:latin typeface="Cambria Math" panose="02040503050406030204" charset="0"/>
                        <a:cs typeface="Cambria Math" panose="02040503050406030204" charset="0"/>
                      </a:rPr>
                      <m:t>−</m:t>
                    </m:r>
                    <m:r>
                      <a:rPr lang="en-US" altLang="zh-CN" sz="1900" i="1">
                        <a:latin typeface="Cambria Math" panose="02040503050406030204" charset="0"/>
                        <a:cs typeface="Cambria Math" panose="02040503050406030204" charset="0"/>
                      </a:rPr>
                      <m:t>6</m:t>
                    </m:r>
                    <m:r>
                      <a:rPr lang="en-US" altLang="zh-CN" sz="1900" i="1">
                        <a:latin typeface="Cambria Math" panose="02040503050406030204" charset="0"/>
                        <a:cs typeface="Cambria Math" panose="02040503050406030204" charset="0"/>
                      </a:rPr>
                      <m:t>~</m:t>
                    </m:r>
                    <m:r>
                      <a:rPr lang="en-US" altLang="zh-CN" sz="1900" i="1">
                        <a:latin typeface="Cambria Math" panose="02040503050406030204" charset="0"/>
                        <a:cs typeface="Cambria Math" panose="02040503050406030204" charset="0"/>
                      </a:rPr>
                      <m:t>−</m:t>
                    </m:r>
                    <m:r>
                      <a:rPr lang="en-US" altLang="zh-CN" sz="1900" i="1">
                        <a:latin typeface="Cambria Math" panose="02040503050406030204" charset="0"/>
                        <a:cs typeface="Cambria Math" panose="02040503050406030204" charset="0"/>
                      </a:rPr>
                      <m:t>8</m:t>
                    </m:r>
                    <m:r>
                      <a:rPr lang="en-US" altLang="zh-CN" sz="1900" i="1">
                        <a:latin typeface="Cambria Math" panose="02040503050406030204" charset="0"/>
                        <a:cs typeface="Cambria Math" panose="02040503050406030204" charset="0"/>
                      </a:rPr>
                      <m:t>℃</m:t>
                    </m:r>
                  </m:oMath>
                </a14:m>
                <a:r>
                  <a:rPr lang="zh-CN" altLang="en-US" sz="1900">
                    <a:latin typeface="微软雅黑" panose="020B0503020204020204" pitchFamily="34" charset="-122"/>
                  </a:rPr>
                  <a:t>的</a:t>
                </a:r>
                <a:r>
                  <a:rPr lang="zh-CN" altLang="en-US" sz="1900"/>
                  <a:t>导热系数为</a:t>
                </a:r>
                <a:r>
                  <a:rPr lang="en-US" altLang="zh-CN" sz="1900"/>
                  <a:t>  </a:t>
                </a:r>
                <a14:m>
                  <m:oMath xmlns:m="http://schemas.openxmlformats.org/officeDocument/2006/math">
                    <m:r>
                      <a:rPr lang="en-US" altLang="zh-CN" sz="1900" i="1">
                        <a:latin typeface="Cambria Math" panose="02040503050406030204" charset="0"/>
                        <a:cs typeface="Cambria Math" panose="02040503050406030204" charset="0"/>
                      </a:rPr>
                      <m:t>(</m:t>
                    </m:r>
                    <m:r>
                      <a:rPr lang="en-US" altLang="zh-CN" sz="1900" i="1">
                        <a:latin typeface="Cambria Math" panose="02040503050406030204" charset="0"/>
                        <a:cs typeface="Cambria Math" panose="02040503050406030204" charset="0"/>
                      </a:rPr>
                      <m:t>2</m:t>
                    </m:r>
                    <m:r>
                      <a:rPr lang="en-US" altLang="zh-CN" sz="1900" i="1">
                        <a:latin typeface="Cambria Math" panose="02040503050406030204" charset="0"/>
                        <a:cs typeface="Cambria Math" panose="02040503050406030204" charset="0"/>
                      </a:rPr>
                      <m:t>.</m:t>
                    </m:r>
                    <m:r>
                      <a:rPr lang="en-US" altLang="zh-CN" sz="1900" i="1">
                        <a:latin typeface="Cambria Math" panose="02040503050406030204" charset="0"/>
                        <a:cs typeface="Cambria Math" panose="02040503050406030204" charset="0"/>
                      </a:rPr>
                      <m:t>07</m:t>
                    </m:r>
                    <m:r>
                      <a:rPr lang="en-US" altLang="zh-CN" sz="1900" i="1">
                        <a:latin typeface="Cambria Math" panose="02040503050406030204" charset="0"/>
                        <a:cs typeface="Cambria Math" panose="02040503050406030204" charset="0"/>
                      </a:rPr>
                      <m:t>±</m:t>
                    </m:r>
                    <m:r>
                      <a:rPr lang="en-US" altLang="zh-CN" sz="1900" i="1">
                        <a:latin typeface="Cambria Math" panose="02040503050406030204" charset="0"/>
                        <a:cs typeface="Cambria Math" panose="02040503050406030204" charset="0"/>
                      </a:rPr>
                      <m:t>0</m:t>
                    </m:r>
                    <m:r>
                      <a:rPr lang="en-US" altLang="zh-CN" sz="1900" i="1">
                        <a:latin typeface="Cambria Math" panose="02040503050406030204" charset="0"/>
                        <a:cs typeface="Cambria Math" panose="02040503050406030204" charset="0"/>
                      </a:rPr>
                      <m:t>.</m:t>
                    </m:r>
                    <m:r>
                      <a:rPr lang="en-US" altLang="zh-CN" sz="1900" i="1">
                        <a:latin typeface="Cambria Math" panose="02040503050406030204" charset="0"/>
                        <a:cs typeface="Cambria Math" panose="02040503050406030204" charset="0"/>
                      </a:rPr>
                      <m:t>08</m:t>
                    </m:r>
                    <m:r>
                      <a:rPr lang="en-US" altLang="zh-CN" sz="1900" i="1">
                        <a:latin typeface="Cambria Math" panose="02040503050406030204" charset="0"/>
                        <a:cs typeface="Cambria Math" panose="02040503050406030204" charset="0"/>
                      </a:rPr>
                      <m:t>)</m:t>
                    </m:r>
                    <m:r>
                      <a:rPr lang="en-US" altLang="zh-CN" sz="1900" i="1">
                        <a:latin typeface="Cambria Math" panose="02040503050406030204" charset="0"/>
                        <a:cs typeface="Cambria Math" panose="02040503050406030204" charset="0"/>
                      </a:rPr>
                      <m:t>𝑊</m:t>
                    </m:r>
                    <m:r>
                      <a:rPr lang="en-US" altLang="zh-CN" sz="1900" i="1">
                        <a:latin typeface="Cambria Math" panose="02040503050406030204" charset="0"/>
                        <a:cs typeface="Cambria Math" panose="02040503050406030204" charset="0"/>
                      </a:rPr>
                      <m:t>/(</m:t>
                    </m:r>
                    <m:r>
                      <a:rPr lang="en-US" altLang="zh-CN" sz="1900" i="1">
                        <a:latin typeface="Cambria Math" panose="02040503050406030204" charset="0"/>
                        <a:cs typeface="Cambria Math" panose="02040503050406030204" charset="0"/>
                      </a:rPr>
                      <m:t>𝑚</m:t>
                    </m:r>
                    <m:r>
                      <a:rPr lang="en-US" altLang="zh-CN" sz="1900" i="1">
                        <a:latin typeface="Cambria Math" panose="02040503050406030204" charset="0"/>
                        <a:cs typeface="Cambria Math" panose="02040503050406030204" charset="0"/>
                      </a:rPr>
                      <m:t>∙</m:t>
                    </m:r>
                    <m:r>
                      <a:rPr lang="en-US" altLang="zh-CN" sz="1900" i="1">
                        <a:latin typeface="Cambria Math" panose="02040503050406030204" charset="0"/>
                        <a:cs typeface="Cambria Math" panose="02040503050406030204" charset="0"/>
                      </a:rPr>
                      <m:t>𝐾</m:t>
                    </m:r>
                    <m:r>
                      <a:rPr lang="en-US" altLang="zh-CN" sz="1900" i="1">
                        <a:latin typeface="Cambria Math" panose="02040503050406030204" charset="0"/>
                        <a:cs typeface="Cambria Math" panose="02040503050406030204" charset="0"/>
                      </a:rPr>
                      <m:t>)</m:t>
                    </m:r>
                  </m:oMath>
                </a14:m>
                <a:r>
                  <a:rPr lang="en-US" altLang="zh-CN" sz="1900"/>
                  <a:t> , </a:t>
                </a:r>
                <a:r>
                  <a:rPr lang="zh-CN" altLang="en-US" sz="1900"/>
                  <a:t>稍小于查阅得到冰导热系数</a:t>
                </a:r>
                <a14:m>
                  <m:oMath xmlns:m="http://schemas.openxmlformats.org/officeDocument/2006/math">
                    <m:r>
                      <a:rPr lang="en-US" altLang="zh-CN" sz="1900" i="1">
                        <a:latin typeface="Cambria Math" panose="02040503050406030204" charset="0"/>
                        <a:cs typeface="Cambria Math" panose="02040503050406030204" charset="0"/>
                      </a:rPr>
                      <m:t>2</m:t>
                    </m:r>
                    <m:r>
                      <a:rPr lang="en-US" altLang="zh-CN" sz="1900" i="1">
                        <a:latin typeface="Cambria Math" panose="02040503050406030204" charset="0"/>
                        <a:cs typeface="Cambria Math" panose="02040503050406030204" charset="0"/>
                      </a:rPr>
                      <m:t>.</m:t>
                    </m:r>
                    <m:r>
                      <a:rPr lang="en-US" altLang="zh-CN" sz="1900" i="1">
                        <a:latin typeface="Cambria Math" panose="02040503050406030204" charset="0"/>
                        <a:cs typeface="Cambria Math" panose="02040503050406030204" charset="0"/>
                      </a:rPr>
                      <m:t>22</m:t>
                    </m:r>
                    <m:r>
                      <a:rPr lang="en-US" altLang="zh-CN" sz="1900" i="1">
                        <a:latin typeface="Cambria Math" panose="02040503050406030204" charset="0"/>
                        <a:cs typeface="Cambria Math" panose="02040503050406030204" charset="0"/>
                      </a:rPr>
                      <m:t>𝑊</m:t>
                    </m:r>
                    <m:r>
                      <a:rPr lang="en-US" altLang="zh-CN" sz="1900" i="1">
                        <a:latin typeface="Cambria Math" panose="02040503050406030204" charset="0"/>
                        <a:cs typeface="Cambria Math" panose="02040503050406030204" charset="0"/>
                      </a:rPr>
                      <m:t>/(</m:t>
                    </m:r>
                    <m:r>
                      <a:rPr lang="en-US" altLang="zh-CN" sz="1900" i="1">
                        <a:latin typeface="Cambria Math" panose="02040503050406030204" charset="0"/>
                        <a:cs typeface="Cambria Math" panose="02040503050406030204" charset="0"/>
                      </a:rPr>
                      <m:t>𝑚</m:t>
                    </m:r>
                    <m:r>
                      <a:rPr lang="en-US" altLang="zh-CN" sz="1900" i="1">
                        <a:latin typeface="Cambria Math" panose="02040503050406030204" charset="0"/>
                        <a:cs typeface="Cambria Math" panose="02040503050406030204" charset="0"/>
                      </a:rPr>
                      <m:t>∙</m:t>
                    </m:r>
                    <m:r>
                      <a:rPr lang="en-US" altLang="zh-CN" sz="1900" i="1">
                        <a:latin typeface="Cambria Math" panose="02040503050406030204" charset="0"/>
                        <a:cs typeface="Cambria Math" panose="02040503050406030204" charset="0"/>
                      </a:rPr>
                      <m:t>𝐾</m:t>
                    </m:r>
                    <m:r>
                      <a:rPr lang="en-US" altLang="zh-CN" sz="1900" i="1">
                        <a:latin typeface="Cambria Math" panose="02040503050406030204" charset="0"/>
                        <a:cs typeface="Cambria Math" panose="02040503050406030204" charset="0"/>
                      </a:rPr>
                      <m:t>)</m:t>
                    </m:r>
                  </m:oMath>
                </a14:m>
                <a:r>
                  <a:rPr lang="zh-CN" altLang="en-US" sz="1900" baseline="30000">
                    <a:solidFill>
                      <a:schemeClr val="tx1"/>
                    </a:solidFill>
                    <a:uFillTx/>
                    <a:latin typeface="Calibri" panose="020F0502020204030204" charset="0"/>
                  </a:rPr>
                  <a:t>①</a:t>
                </a:r>
                <a:r>
                  <a:rPr lang="zh-CN" altLang="en-US" sz="1900"/>
                  <a:t>、</a:t>
                </a:r>
                <a14:m>
                  <m:oMath xmlns:m="http://schemas.openxmlformats.org/officeDocument/2006/math">
                    <m:r>
                      <a:rPr lang="en-US" altLang="zh-CN" sz="1900" i="1">
                        <a:latin typeface="Cambria Math" panose="02040503050406030204" charset="0"/>
                        <a:cs typeface="Cambria Math" panose="02040503050406030204" charset="0"/>
                      </a:rPr>
                      <m:t>2</m:t>
                    </m:r>
                    <m:r>
                      <a:rPr lang="en-US" altLang="zh-CN" sz="1900" i="1">
                        <a:latin typeface="Cambria Math" panose="02040503050406030204" charset="0"/>
                        <a:cs typeface="Cambria Math" panose="02040503050406030204" charset="0"/>
                      </a:rPr>
                      <m:t>.</m:t>
                    </m:r>
                    <m:r>
                      <a:rPr lang="en-US" altLang="zh-CN" sz="1900" i="1">
                        <a:latin typeface="Cambria Math" panose="02040503050406030204" charset="0"/>
                        <a:cs typeface="Cambria Math" panose="02040503050406030204" charset="0"/>
                      </a:rPr>
                      <m:t>34</m:t>
                    </m:r>
                    <m:r>
                      <a:rPr lang="en-US" altLang="zh-CN" sz="1900" i="1">
                        <a:latin typeface="Cambria Math" panose="02040503050406030204" charset="0"/>
                        <a:cs typeface="Cambria Math" panose="02040503050406030204" charset="0"/>
                      </a:rPr>
                      <m:t>𝑊</m:t>
                    </m:r>
                    <m:r>
                      <a:rPr lang="en-US" altLang="zh-CN" sz="1900" i="1">
                        <a:latin typeface="Cambria Math" panose="02040503050406030204" charset="0"/>
                        <a:cs typeface="Cambria Math" panose="02040503050406030204" charset="0"/>
                      </a:rPr>
                      <m:t>/(</m:t>
                    </m:r>
                    <m:r>
                      <a:rPr lang="en-US" altLang="zh-CN" sz="1900" i="1">
                        <a:latin typeface="Cambria Math" panose="02040503050406030204" charset="0"/>
                        <a:cs typeface="Cambria Math" panose="02040503050406030204" charset="0"/>
                      </a:rPr>
                      <m:t>𝑚</m:t>
                    </m:r>
                    <m:r>
                      <a:rPr lang="en-US" altLang="zh-CN" sz="1900" i="1">
                        <a:latin typeface="Cambria Math" panose="02040503050406030204" charset="0"/>
                        <a:cs typeface="Cambria Math" panose="02040503050406030204" charset="0"/>
                      </a:rPr>
                      <m:t>∙</m:t>
                    </m:r>
                    <m:r>
                      <a:rPr lang="en-US" altLang="zh-CN" sz="1900" i="1">
                        <a:latin typeface="Cambria Math" panose="02040503050406030204" charset="0"/>
                        <a:cs typeface="Cambria Math" panose="02040503050406030204" charset="0"/>
                      </a:rPr>
                      <m:t>𝐾</m:t>
                    </m:r>
                    <m:r>
                      <a:rPr lang="en-US" altLang="zh-CN" sz="1900" i="1">
                        <a:latin typeface="Cambria Math" panose="02040503050406030204" charset="0"/>
                        <a:cs typeface="Cambria Math" panose="02040503050406030204" charset="0"/>
                      </a:rPr>
                      <m:t>)</m:t>
                    </m:r>
                  </m:oMath>
                </a14:m>
                <a:r>
                  <a:rPr lang="en-US" altLang="zh-CN" sz="1900" baseline="30000">
                    <a:solidFill>
                      <a:schemeClr val="tx1"/>
                    </a:solidFill>
                    <a:uFillTx/>
                    <a:latin typeface="Calibri" panose="020F0502020204030204" charset="0"/>
                  </a:rPr>
                  <a:t>②</a:t>
                </a:r>
                <a:r>
                  <a:rPr lang="zh-CN" altLang="en-US" sz="1900"/>
                  <a:t>，相对误差分别为</a:t>
                </a:r>
                <a14:m>
                  <m:oMath xmlns:m="http://schemas.openxmlformats.org/officeDocument/2006/math">
                    <m:r>
                      <a:rPr lang="en-US" altLang="zh-CN" sz="1900" i="1">
                        <a:latin typeface="Cambria Math" panose="02040503050406030204" charset="0"/>
                        <a:cs typeface="Cambria Math" panose="02040503050406030204" charset="0"/>
                      </a:rPr>
                      <m:t>6</m:t>
                    </m:r>
                    <m:r>
                      <a:rPr lang="en-US" altLang="zh-CN" sz="1900" i="1">
                        <a:latin typeface="Cambria Math" panose="02040503050406030204" charset="0"/>
                        <a:cs typeface="Cambria Math" panose="02040503050406030204" charset="0"/>
                      </a:rPr>
                      <m:t>.</m:t>
                    </m:r>
                    <m:r>
                      <a:rPr lang="en-US" altLang="zh-CN" sz="1900" i="1">
                        <a:latin typeface="Cambria Math" panose="02040503050406030204" charset="0"/>
                        <a:cs typeface="Cambria Math" panose="02040503050406030204" charset="0"/>
                      </a:rPr>
                      <m:t>87</m:t>
                    </m:r>
                    <m:r>
                      <a:rPr lang="en-US" altLang="zh-CN" sz="1900" i="1">
                        <a:latin typeface="Cambria Math" panose="02040503050406030204" charset="0"/>
                        <a:cs typeface="Cambria Math" panose="02040503050406030204" charset="0"/>
                      </a:rPr>
                      <m:t>%、</m:t>
                    </m:r>
                    <m:r>
                      <a:rPr lang="en-US" altLang="zh-CN" sz="1900" i="1">
                        <a:latin typeface="Cambria Math" panose="02040503050406030204" charset="0"/>
                        <a:cs typeface="Cambria Math" panose="02040503050406030204" charset="0"/>
                      </a:rPr>
                      <m:t>11</m:t>
                    </m:r>
                    <m:r>
                      <a:rPr lang="en-US" altLang="zh-CN" sz="1900" i="1">
                        <a:latin typeface="Cambria Math" panose="02040503050406030204" charset="0"/>
                        <a:cs typeface="Cambria Math" panose="02040503050406030204" charset="0"/>
                      </a:rPr>
                      <m:t>.</m:t>
                    </m:r>
                    <m:r>
                      <a:rPr lang="en-US" altLang="zh-CN" sz="1900" i="1">
                        <a:latin typeface="Cambria Math" panose="02040503050406030204" charset="0"/>
                        <a:cs typeface="Cambria Math" panose="02040503050406030204" charset="0"/>
                      </a:rPr>
                      <m:t>4</m:t>
                    </m:r>
                    <m:r>
                      <a:rPr lang="en-US" altLang="zh-CN" sz="1900" i="1">
                        <a:latin typeface="Cambria Math" panose="02040503050406030204" charset="0"/>
                        <a:cs typeface="Cambria Math" panose="02040503050406030204" charset="0"/>
                      </a:rPr>
                      <m:t>%</m:t>
                    </m:r>
                  </m:oMath>
                </a14:m>
                <a:endParaRPr lang="en-US" altLang="zh-CN" sz="1900"/>
              </a:p>
              <a:p>
                <a:pPr marL="0" indent="0">
                  <a:buNone/>
                </a:pPr>
                <a:endParaRPr lang="en-US" altLang="zh-CN" sz="1900"/>
              </a:p>
              <a:p>
                <a:pPr marL="0" indent="0">
                  <a:buNone/>
                </a:pPr>
                <a:r>
                  <a:rPr lang="en-US" altLang="zh-CN" sz="1900"/>
                  <a:t>   </a:t>
                </a:r>
                <a:endParaRPr lang="en-US" altLang="zh-CN" sz="900">
                  <a:latin typeface="Calibri" panose="020F0502020204030204" charset="0"/>
                </a:endParaRPr>
              </a:p>
            </p:txBody>
          </p:sp>
        </mc:Choice>
        <mc:Fallback>
          <p:sp>
            <p:nvSpPr>
              <p:cNvPr id="3" name="内容占位符 2"/>
              <p:cNvSpPr>
                <a:spLocks noRot="1" noChangeAspect="1" noMove="1" noResize="1" noEditPoints="1" noAdjustHandles="1" noChangeArrowheads="1" noChangeShapeType="1" noTextEdit="1"/>
              </p:cNvSpPr>
              <p:nvPr>
                <p:ph idx="4294967295"/>
              </p:nvPr>
            </p:nvSpPr>
            <p:spPr>
              <a:xfrm>
                <a:off x="521970" y="1081405"/>
                <a:ext cx="11295380" cy="958215"/>
              </a:xfrm>
              <a:blipFill rotWithShape="1">
                <a:blip r:embed="rId1"/>
                <a:stretch>
                  <a:fillRect b="-88337"/>
                </a:stretch>
              </a:blipFill>
            </p:spPr>
            <p:txBody>
              <a:bodyPr/>
              <a:lstStyle/>
              <a:p>
                <a:r>
                  <a:rPr lang="zh-CN" altLang="en-US">
                    <a:noFill/>
                  </a:rPr>
                  <a:t> </a:t>
                </a:r>
              </a:p>
            </p:txBody>
          </p:sp>
        </mc:Fallback>
      </mc:AlternateContent>
      <p:sp>
        <p:nvSpPr>
          <p:cNvPr id="5" name="文本框 4"/>
          <p:cNvSpPr txBox="1"/>
          <p:nvPr/>
        </p:nvSpPr>
        <p:spPr>
          <a:xfrm>
            <a:off x="666750" y="5575300"/>
            <a:ext cx="10855325" cy="1198880"/>
          </a:xfrm>
          <a:prstGeom prst="rect">
            <a:avLst/>
          </a:prstGeom>
          <a:noFill/>
        </p:spPr>
        <p:txBody>
          <a:bodyPr wrap="square" rtlCol="0">
            <a:spAutoFit/>
          </a:bodyPr>
          <a:p>
            <a:r>
              <a:rPr lang="zh-CN" altLang="en-US" sz="1400">
                <a:latin typeface="Calibri" panose="020F0502020204030204" charset="0"/>
              </a:rPr>
              <a:t>①由参考文献</a:t>
            </a:r>
            <a:r>
              <a:rPr lang="en-US" altLang="zh-CN" sz="1400">
                <a:sym typeface="+mn-ea"/>
              </a:rPr>
              <a:t>[2]Bonales L. J., Rodriguez A. C., Sanz P. D. .Thermal conductivity of ice prepared under different conditions[J].Int. J. Food Prop.,2017, 20, 610</a:t>
            </a:r>
            <a:endParaRPr lang="en-US" altLang="zh-CN" sz="1400"/>
          </a:p>
          <a:p>
            <a:r>
              <a:rPr lang="zh-CN" altLang="en-US" sz="1400">
                <a:latin typeface="Calibri" panose="020F0502020204030204" charset="0"/>
              </a:rPr>
              <a:t>②由参考文献</a:t>
            </a:r>
            <a:r>
              <a:rPr lang="en-US" altLang="zh-CN" sz="1400">
                <a:sym typeface="+mn-ea"/>
              </a:rPr>
              <a:t>[3]</a:t>
            </a:r>
            <a:r>
              <a:rPr lang="zh-CN" altLang="en-US" sz="1400">
                <a:sym typeface="+mn-ea"/>
              </a:rPr>
              <a:t>E. H. Ratcliffe</a:t>
            </a:r>
            <a:r>
              <a:rPr lang="en-US" altLang="zh-CN" sz="1400">
                <a:sym typeface="+mn-ea"/>
              </a:rPr>
              <a:t>.The thermal conductivity of ice new data on the temperature coefficient[J].The Philosophical Magazine: A Journal of Theoretical Experimental and Applied Physics.,1962,7,1197</a:t>
            </a:r>
            <a:endParaRPr lang="en-US" altLang="zh-CN" sz="1600"/>
          </a:p>
          <a:p>
            <a:endParaRPr lang="zh-CN" altLang="en-US" sz="1600">
              <a:latin typeface="Calibri" panose="020F0502020204030204" charset="0"/>
            </a:endParaRPr>
          </a:p>
        </p:txBody>
      </p:sp>
      <p:sp>
        <p:nvSpPr>
          <p:cNvPr id="7" name="文本框 6"/>
          <p:cNvSpPr txBox="1"/>
          <p:nvPr/>
        </p:nvSpPr>
        <p:spPr>
          <a:xfrm>
            <a:off x="1021080" y="1938655"/>
            <a:ext cx="10146030" cy="3784600"/>
          </a:xfrm>
          <a:prstGeom prst="rect">
            <a:avLst/>
          </a:prstGeom>
          <a:noFill/>
        </p:spPr>
        <p:txBody>
          <a:bodyPr wrap="square" rtlCol="0">
            <a:spAutoFit/>
          </a:bodyPr>
          <a:p>
            <a:pPr marL="0" indent="0" fontAlgn="auto">
              <a:lnSpc>
                <a:spcPct val="150000"/>
              </a:lnSpc>
              <a:buNone/>
            </a:pPr>
            <a:r>
              <a:rPr lang="zh-CN" altLang="en-US" sz="2000">
                <a:sym typeface="+mn-ea"/>
              </a:rPr>
              <a:t>分析总结</a:t>
            </a:r>
            <a:endParaRPr lang="zh-CN" altLang="en-US" sz="2000"/>
          </a:p>
          <a:p>
            <a:pPr marL="0" indent="0" algn="l" fontAlgn="auto">
              <a:lnSpc>
                <a:spcPct val="150000"/>
              </a:lnSpc>
              <a:buNone/>
            </a:pPr>
            <a:r>
              <a:rPr lang="zh-CN" altLang="en-US" sz="2000">
                <a:sym typeface="+mn-ea"/>
              </a:rPr>
              <a:t>测量结果与标准结果存在一定的偏差，可能原因主要在：</a:t>
            </a:r>
            <a:endParaRPr lang="zh-CN" altLang="en-US" sz="2000"/>
          </a:p>
          <a:p>
            <a:pPr marL="0" indent="0" algn="l" fontAlgn="auto">
              <a:lnSpc>
                <a:spcPct val="150000"/>
              </a:lnSpc>
              <a:buNone/>
            </a:pPr>
            <a:r>
              <a:rPr lang="zh-CN" altLang="en-US" sz="2000">
                <a:sym typeface="+mn-ea"/>
              </a:rPr>
              <a:t> </a:t>
            </a:r>
            <a:r>
              <a:rPr lang="en-US" altLang="zh-CN" sz="2000">
                <a:sym typeface="+mn-ea"/>
              </a:rPr>
              <a:t>   1.  </a:t>
            </a:r>
            <a:r>
              <a:rPr lang="zh-CN" altLang="en-US" sz="2000">
                <a:sym typeface="+mn-ea"/>
              </a:rPr>
              <a:t>由于实验消耗冰块速率较快，出于实验时间要求和效率的考虑，本身实验用来冻冰块的水并非蒸馏水，可能含有部分杂质产生一定影响。</a:t>
            </a:r>
            <a:endParaRPr lang="zh-CN" altLang="en-US" sz="2000"/>
          </a:p>
          <a:p>
            <a:pPr marL="0" indent="0" algn="l" fontAlgn="auto">
              <a:lnSpc>
                <a:spcPct val="150000"/>
              </a:lnSpc>
              <a:buNone/>
            </a:pPr>
            <a:r>
              <a:rPr lang="zh-CN" altLang="en-US" sz="2000">
                <a:sym typeface="+mn-ea"/>
              </a:rPr>
              <a:t> </a:t>
            </a:r>
            <a:r>
              <a:rPr lang="en-US" altLang="zh-CN" sz="2000">
                <a:sym typeface="+mn-ea"/>
              </a:rPr>
              <a:t>   2. </a:t>
            </a:r>
            <a:r>
              <a:rPr lang="zh-CN" altLang="en-US" sz="2000">
                <a:sym typeface="+mn-ea"/>
              </a:rPr>
              <a:t>无法精确的控制制冷片的恒定功率，存在一定的上下浮动。</a:t>
            </a:r>
            <a:endParaRPr lang="zh-CN" altLang="en-US" sz="2000">
              <a:sym typeface="+mn-ea"/>
            </a:endParaRPr>
          </a:p>
          <a:p>
            <a:pPr marL="0" indent="0" algn="l" fontAlgn="auto">
              <a:lnSpc>
                <a:spcPct val="150000"/>
              </a:lnSpc>
              <a:buNone/>
            </a:pPr>
            <a:r>
              <a:rPr lang="zh-CN" altLang="en-US" sz="2000">
                <a:sym typeface="+mn-ea"/>
              </a:rPr>
              <a:t> </a:t>
            </a:r>
            <a:r>
              <a:rPr lang="en-US" altLang="zh-CN" sz="2000">
                <a:sym typeface="+mn-ea"/>
              </a:rPr>
              <a:t>   3.</a:t>
            </a:r>
            <a:r>
              <a:rPr lang="zh-CN" altLang="en-US" sz="2000">
                <a:sym typeface="+mn-ea"/>
              </a:rPr>
              <a:t>测量过程中证明要达到稳态的速度是十分缓慢的，经过几个小时后实际上还是存在着极为缓慢的温度变化，所以我们没有办法测出非常精确的稳</a:t>
            </a:r>
            <a:r>
              <a:rPr lang="zh-CN" altLang="en-US" sz="2000">
                <a:sym typeface="+mn-ea"/>
              </a:rPr>
              <a:t>态温度。</a:t>
            </a:r>
            <a:endParaRPr lang="zh-CN" altLang="en-US" sz="2000"/>
          </a:p>
          <a:p>
            <a:pPr fontAlgn="auto">
              <a:lnSpc>
                <a:spcPct val="150000"/>
              </a:lnSpc>
            </a:pPr>
            <a:endParaRPr lang="zh-CN" altLang="en-US" sz="2000"/>
          </a:p>
        </p:txBody>
      </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7555" y="935505"/>
            <a:ext cx="10976400" cy="626400"/>
          </a:xfrm>
        </p:spPr>
        <p:txBody>
          <a:bodyPr>
            <a:normAutofit fontScale="90000"/>
          </a:bodyPr>
          <a:p>
            <a:r>
              <a:rPr lang="zh-CN" altLang="en-US" sz="4445"/>
              <a:t>实验收获</a:t>
            </a:r>
            <a:endParaRPr lang="zh-CN" altLang="en-US" sz="4445"/>
          </a:p>
        </p:txBody>
      </p:sp>
      <p:sp>
        <p:nvSpPr>
          <p:cNvPr id="4" name="内容占位符 3"/>
          <p:cNvSpPr>
            <a:spLocks noGrp="1"/>
          </p:cNvSpPr>
          <p:nvPr>
            <p:ph sz="quarter" idx="14"/>
          </p:nvPr>
        </p:nvSpPr>
        <p:spPr>
          <a:xfrm>
            <a:off x="607695" y="1842165"/>
            <a:ext cx="10965600" cy="3430800"/>
          </a:xfrm>
        </p:spPr>
        <p:txBody>
          <a:bodyPr>
            <a:noAutofit/>
          </a:bodyPr>
          <a:p>
            <a:pPr marL="0" indent="0">
              <a:buNone/>
            </a:pPr>
            <a:r>
              <a:rPr lang="zh-CN" altLang="en-US" sz="2300"/>
              <a:t>本学期通过冰的导热系数测量实验有了很大的收获，具体如下：</a:t>
            </a:r>
            <a:endParaRPr lang="zh-CN" altLang="en-US" sz="2300"/>
          </a:p>
          <a:p>
            <a:pPr marL="0" indent="0">
              <a:buNone/>
            </a:pPr>
            <a:endParaRPr lang="zh-CN" altLang="en-US" sz="2300"/>
          </a:p>
          <a:p>
            <a:pPr marL="0" indent="0">
              <a:buNone/>
            </a:pPr>
            <a:r>
              <a:rPr lang="en-US" altLang="zh-CN" sz="2300"/>
              <a:t>1.</a:t>
            </a:r>
            <a:r>
              <a:rPr lang="zh-CN" altLang="en-US" sz="2300"/>
              <a:t>使用</a:t>
            </a:r>
            <a:r>
              <a:rPr lang="en-US" altLang="zh-CN" sz="2300">
                <a:latin typeface="+mn-lt"/>
              </a:rPr>
              <a:t>comsol</a:t>
            </a:r>
            <a:r>
              <a:rPr lang="zh-CN" altLang="en-US" sz="2300">
                <a:latin typeface="+mn-lt"/>
              </a:rPr>
              <a:t>进行实验条件的模拟测试</a:t>
            </a:r>
            <a:endParaRPr lang="zh-CN" altLang="en-US" sz="2300">
              <a:latin typeface="+mn-lt"/>
            </a:endParaRPr>
          </a:p>
          <a:p>
            <a:pPr marL="0" indent="0">
              <a:buNone/>
            </a:pPr>
            <a:r>
              <a:rPr lang="en-US" altLang="zh-CN" sz="2300"/>
              <a:t>2.</a:t>
            </a:r>
            <a:r>
              <a:rPr lang="zh-CN" altLang="en-US" sz="2300"/>
              <a:t>通过实验装置的搭建，电路和热电偶等器件的焊接提高了动手能力</a:t>
            </a:r>
            <a:endParaRPr lang="zh-CN" altLang="en-US" sz="2300"/>
          </a:p>
          <a:p>
            <a:pPr marL="0" indent="0">
              <a:buNone/>
            </a:pPr>
            <a:r>
              <a:rPr lang="en-US" altLang="zh-CN" sz="2300"/>
              <a:t>3.</a:t>
            </a:r>
            <a:r>
              <a:rPr lang="zh-CN" altLang="en-US" sz="2300"/>
              <a:t>通过对实验中出现的问题进行自主分析，改进解决，提高独立思考的能力</a:t>
            </a:r>
            <a:endParaRPr lang="zh-CN" altLang="en-US" sz="2300"/>
          </a:p>
          <a:p>
            <a:pPr marL="0" indent="0">
              <a:buNone/>
            </a:pPr>
            <a:r>
              <a:rPr lang="en-US" altLang="zh-CN" sz="2300"/>
              <a:t>4.</a:t>
            </a:r>
            <a:r>
              <a:rPr lang="zh-CN" altLang="en-US" sz="2300"/>
              <a:t>提高了数据分析处理的能力</a:t>
            </a:r>
            <a:endParaRPr lang="zh-CN" altLang="en-US" sz="2300"/>
          </a:p>
          <a:p>
            <a:pPr marL="0" indent="0">
              <a:buNone/>
            </a:pPr>
            <a:endParaRPr lang="zh-CN" altLang="en-US" sz="110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85207 [转换]"/>
          <p:cNvPicPr>
            <a:picLocks noChangeAspect="1"/>
          </p:cNvPicPr>
          <p:nvPr>
            <p:custDataLst>
              <p:tags r:id="rId1"/>
            </p:custDataLst>
          </p:nvPr>
        </p:nvPicPr>
        <p:blipFill>
          <a:blip r:embed="rId2"/>
          <a:srcRect/>
          <a:stretch>
            <a:fillRect/>
          </a:stretch>
        </p:blipFill>
        <p:spPr>
          <a:xfrm>
            <a:off x="-5715" y="0"/>
            <a:ext cx="3169285" cy="6858000"/>
          </a:xfrm>
          <a:prstGeom prst="rect">
            <a:avLst/>
          </a:prstGeom>
        </p:spPr>
      </p:pic>
      <p:pic>
        <p:nvPicPr>
          <p:cNvPr id="4" name="图片 3" descr="85207 [转换]"/>
          <p:cNvPicPr>
            <a:picLocks noChangeAspect="1"/>
          </p:cNvPicPr>
          <p:nvPr>
            <p:custDataLst>
              <p:tags r:id="rId3"/>
            </p:custDataLst>
          </p:nvPr>
        </p:nvPicPr>
        <p:blipFill>
          <a:blip r:embed="rId2"/>
          <a:srcRect/>
          <a:stretch>
            <a:fillRect/>
          </a:stretch>
        </p:blipFill>
        <p:spPr>
          <a:xfrm flipH="1" flipV="1">
            <a:off x="9028430" y="0"/>
            <a:ext cx="3169285" cy="6858000"/>
          </a:xfrm>
          <a:prstGeom prst="rect">
            <a:avLst/>
          </a:prstGeom>
        </p:spPr>
      </p:pic>
      <p:sp>
        <p:nvSpPr>
          <p:cNvPr id="35" name="文本框 34"/>
          <p:cNvSpPr txBox="1"/>
          <p:nvPr>
            <p:custDataLst>
              <p:tags r:id="rId4"/>
            </p:custDataLst>
          </p:nvPr>
        </p:nvSpPr>
        <p:spPr>
          <a:xfrm>
            <a:off x="4438650" y="504825"/>
            <a:ext cx="3314700" cy="856615"/>
          </a:xfrm>
          <a:prstGeom prst="rect">
            <a:avLst/>
          </a:prstGeom>
          <a:noFill/>
        </p:spPr>
        <p:txBody>
          <a:bodyPr wrap="square" rtlCol="0" anchor="ctr" anchorCtr="0">
            <a:normAutofit/>
          </a:bodyPr>
          <a:lstStyle/>
          <a:p>
            <a:pPr algn="ctr"/>
            <a:r>
              <a:rPr lang="zh-CN" altLang="en-US" sz="4400" dirty="0">
                <a:solidFill>
                  <a:schemeClr val="tx1">
                    <a:lumMod val="85000"/>
                    <a:lumOff val="15000"/>
                  </a:schemeClr>
                </a:solidFill>
                <a:latin typeface="Arial" panose="020B0604020202020204" pitchFamily="34" charset="0"/>
                <a:ea typeface="汉仪旗黑-85S" panose="00020600040101010101" pitchFamily="18" charset="-122"/>
                <a:cs typeface="Segoe UI Semibold" panose="020B0702040204020203" charset="0"/>
                <a:sym typeface="+mn-ea"/>
              </a:rPr>
              <a:t>目录</a:t>
            </a:r>
            <a:endParaRPr lang="zh-CN" altLang="en-US" sz="4400" dirty="0">
              <a:solidFill>
                <a:schemeClr val="tx1">
                  <a:lumMod val="85000"/>
                  <a:lumOff val="15000"/>
                </a:schemeClr>
              </a:solidFill>
              <a:latin typeface="Arial" panose="020B0604020202020204" pitchFamily="34" charset="0"/>
              <a:ea typeface="汉仪旗黑-85S" panose="00020600040101010101" pitchFamily="18" charset="-122"/>
              <a:cs typeface="Segoe UI Semibold" panose="020B0702040204020203" charset="0"/>
              <a:sym typeface="+mn-ea"/>
            </a:endParaRPr>
          </a:p>
        </p:txBody>
      </p:sp>
      <p:sp>
        <p:nvSpPr>
          <p:cNvPr id="5" name="圆角矩形 4"/>
          <p:cNvSpPr/>
          <p:nvPr>
            <p:custDataLst>
              <p:tags r:id="rId5"/>
            </p:custDataLst>
          </p:nvPr>
        </p:nvSpPr>
        <p:spPr>
          <a:xfrm>
            <a:off x="1908810" y="2227950"/>
            <a:ext cx="738505" cy="738505"/>
          </a:xfrm>
          <a:prstGeom prst="roundRect">
            <a:avLst/>
          </a:prstGeom>
          <a:solidFill>
            <a:srgbClr val="08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a:solidFill>
                  <a:schemeClr val="bg1"/>
                </a:solidFill>
                <a:uFillTx/>
                <a:latin typeface="Arial" panose="020B0604020202020204" pitchFamily="34" charset="0"/>
                <a:ea typeface="微软雅黑" panose="020B0503020204020204" pitchFamily="34" charset="-122"/>
              </a:rPr>
              <a:t>01</a:t>
            </a:r>
            <a:endParaRPr lang="en-US" altLang="zh-CN">
              <a:solidFill>
                <a:schemeClr val="bg1"/>
              </a:solidFill>
              <a:uFillTx/>
              <a:latin typeface="Arial" panose="020B0604020202020204" pitchFamily="34" charset="0"/>
              <a:ea typeface="微软雅黑" panose="020B0503020204020204" pitchFamily="34" charset="-122"/>
            </a:endParaRPr>
          </a:p>
        </p:txBody>
      </p:sp>
      <p:sp>
        <p:nvSpPr>
          <p:cNvPr id="7" name="文本框 6"/>
          <p:cNvSpPr txBox="1"/>
          <p:nvPr>
            <p:custDataLst>
              <p:tags r:id="rId6"/>
            </p:custDataLst>
          </p:nvPr>
        </p:nvSpPr>
        <p:spPr>
          <a:xfrm>
            <a:off x="2792095" y="2362570"/>
            <a:ext cx="3121025" cy="468630"/>
          </a:xfrm>
          <a:prstGeom prst="rect">
            <a:avLst/>
          </a:prstGeom>
          <a:noFill/>
        </p:spPr>
        <p:txBody>
          <a:bodyPr anchor="b" anchorCtr="0">
            <a:normAutofit fontScale="97500"/>
          </a:bodyPr>
          <a:lstStyle/>
          <a:p>
            <a:pPr algn="l" fontAlgn="auto"/>
            <a:r>
              <a:rPr sz="2400">
                <a:sym typeface="+mn-ea"/>
              </a:rPr>
              <a:t>实验设计</a:t>
            </a:r>
            <a:endParaRPr kumimoji="0" lang="zh-CN" altLang="en-US" sz="2400" b="1" i="0" kern="0" dirty="0">
              <a:solidFill>
                <a:schemeClr val="tx1">
                  <a:lumMod val="85000"/>
                  <a:lumOff val="15000"/>
                </a:schemeClr>
              </a:solidFill>
              <a:effectLst/>
              <a:uFillTx/>
              <a:latin typeface="Arial" panose="020B0604020202020204" pitchFamily="34" charset="0"/>
              <a:ea typeface="微软雅黑" panose="020B0503020204020204" pitchFamily="34" charset="-122"/>
              <a:cs typeface="Segoe UI Semibold" panose="020B0702040204020203" charset="0"/>
              <a:sym typeface="+mn-ea"/>
            </a:endParaRPr>
          </a:p>
        </p:txBody>
      </p:sp>
      <p:sp>
        <p:nvSpPr>
          <p:cNvPr id="12" name="圆角矩形 11"/>
          <p:cNvSpPr/>
          <p:nvPr>
            <p:custDataLst>
              <p:tags r:id="rId7"/>
            </p:custDataLst>
          </p:nvPr>
        </p:nvSpPr>
        <p:spPr>
          <a:xfrm>
            <a:off x="1908810" y="4468046"/>
            <a:ext cx="738505" cy="738505"/>
          </a:xfrm>
          <a:prstGeom prst="roundRect">
            <a:avLst/>
          </a:prstGeom>
          <a:solidFill>
            <a:srgbClr val="08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a:solidFill>
                  <a:schemeClr val="bg1"/>
                </a:solidFill>
                <a:uFillTx/>
                <a:latin typeface="Arial" panose="020B0604020202020204" pitchFamily="34" charset="0"/>
                <a:ea typeface="微软雅黑" panose="020B0503020204020204" pitchFamily="34" charset="-122"/>
              </a:rPr>
              <a:t>03</a:t>
            </a:r>
            <a:endParaRPr lang="en-US" altLang="zh-CN">
              <a:solidFill>
                <a:schemeClr val="bg1"/>
              </a:solidFill>
              <a:uFillTx/>
              <a:latin typeface="Arial" panose="020B0604020202020204" pitchFamily="34" charset="0"/>
              <a:ea typeface="微软雅黑" panose="020B0503020204020204" pitchFamily="34" charset="-122"/>
            </a:endParaRPr>
          </a:p>
        </p:txBody>
      </p:sp>
      <p:sp>
        <p:nvSpPr>
          <p:cNvPr id="15" name="文本框 14"/>
          <p:cNvSpPr txBox="1"/>
          <p:nvPr>
            <p:custDataLst>
              <p:tags r:id="rId8"/>
            </p:custDataLst>
          </p:nvPr>
        </p:nvSpPr>
        <p:spPr>
          <a:xfrm>
            <a:off x="2792095" y="4602666"/>
            <a:ext cx="3121025" cy="468630"/>
          </a:xfrm>
          <a:prstGeom prst="rect">
            <a:avLst/>
          </a:prstGeom>
          <a:noFill/>
        </p:spPr>
        <p:txBody>
          <a:bodyPr anchor="b" anchorCtr="0">
            <a:normAutofit fontScale="97500"/>
          </a:bodyPr>
          <a:lstStyle/>
          <a:p>
            <a:r>
              <a:rPr sz="2400">
                <a:sym typeface="+mn-ea"/>
              </a:rPr>
              <a:t>实验方法改进</a:t>
            </a:r>
            <a:endParaRPr lang="zh-CN" altLang="en-US" sz="2400" b="1" kern="0" dirty="0">
              <a:solidFill>
                <a:schemeClr val="tx1">
                  <a:lumMod val="85000"/>
                  <a:lumOff val="15000"/>
                </a:schemeClr>
              </a:solidFill>
              <a:uFillTx/>
              <a:latin typeface="Arial" panose="020B0604020202020204" pitchFamily="34" charset="0"/>
              <a:ea typeface="微软雅黑" panose="020B0503020204020204" pitchFamily="34" charset="-122"/>
              <a:cs typeface="Segoe UI Semibold" panose="020B0702040204020203" charset="0"/>
              <a:sym typeface="+mn-ea"/>
            </a:endParaRPr>
          </a:p>
        </p:txBody>
      </p:sp>
      <p:sp>
        <p:nvSpPr>
          <p:cNvPr id="19" name="圆角矩形 18"/>
          <p:cNvSpPr/>
          <p:nvPr>
            <p:custDataLst>
              <p:tags r:id="rId9"/>
            </p:custDataLst>
          </p:nvPr>
        </p:nvSpPr>
        <p:spPr>
          <a:xfrm>
            <a:off x="6455410" y="2227950"/>
            <a:ext cx="738505" cy="738505"/>
          </a:xfrm>
          <a:prstGeom prst="roundRect">
            <a:avLst/>
          </a:prstGeom>
          <a:solidFill>
            <a:srgbClr val="08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a:solidFill>
                  <a:schemeClr val="bg1"/>
                </a:solidFill>
                <a:uFillTx/>
                <a:latin typeface="Arial" panose="020B0604020202020204" pitchFamily="34" charset="0"/>
                <a:ea typeface="微软雅黑" panose="020B0503020204020204" pitchFamily="34" charset="-122"/>
              </a:rPr>
              <a:t>02</a:t>
            </a:r>
            <a:endParaRPr lang="en-US" altLang="zh-CN">
              <a:solidFill>
                <a:schemeClr val="bg1"/>
              </a:solidFill>
              <a:uFillTx/>
              <a:latin typeface="Arial" panose="020B0604020202020204" pitchFamily="34" charset="0"/>
              <a:ea typeface="微软雅黑" panose="020B0503020204020204" pitchFamily="34" charset="-122"/>
            </a:endParaRPr>
          </a:p>
        </p:txBody>
      </p:sp>
      <p:sp>
        <p:nvSpPr>
          <p:cNvPr id="22" name="圆角矩形 21"/>
          <p:cNvSpPr/>
          <p:nvPr>
            <p:custDataLst>
              <p:tags r:id="rId10"/>
            </p:custDataLst>
          </p:nvPr>
        </p:nvSpPr>
        <p:spPr>
          <a:xfrm>
            <a:off x="6455410" y="4468046"/>
            <a:ext cx="738505" cy="738505"/>
          </a:xfrm>
          <a:prstGeom prst="roundRect">
            <a:avLst/>
          </a:prstGeom>
          <a:solidFill>
            <a:srgbClr val="08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a:solidFill>
                  <a:schemeClr val="bg1"/>
                </a:solidFill>
                <a:uFillTx/>
                <a:latin typeface="Arial" panose="020B0604020202020204" pitchFamily="34" charset="0"/>
                <a:ea typeface="微软雅黑" panose="020B0503020204020204" pitchFamily="34" charset="-122"/>
              </a:rPr>
              <a:t>04</a:t>
            </a:r>
            <a:endParaRPr lang="en-US" altLang="zh-CN">
              <a:solidFill>
                <a:schemeClr val="bg1"/>
              </a:solidFill>
              <a:uFillTx/>
              <a:latin typeface="Arial" panose="020B0604020202020204" pitchFamily="34" charset="0"/>
              <a:ea typeface="微软雅黑" panose="020B0503020204020204" pitchFamily="34" charset="-122"/>
            </a:endParaRPr>
          </a:p>
        </p:txBody>
      </p:sp>
      <p:sp>
        <p:nvSpPr>
          <p:cNvPr id="20" name="文本框 19"/>
          <p:cNvSpPr txBox="1"/>
          <p:nvPr>
            <p:custDataLst>
              <p:tags r:id="rId11"/>
            </p:custDataLst>
          </p:nvPr>
        </p:nvSpPr>
        <p:spPr>
          <a:xfrm>
            <a:off x="7338695" y="2362570"/>
            <a:ext cx="3121025" cy="468630"/>
          </a:xfrm>
          <a:prstGeom prst="rect">
            <a:avLst/>
          </a:prstGeom>
          <a:noFill/>
        </p:spPr>
        <p:txBody>
          <a:bodyPr anchor="b" anchorCtr="0">
            <a:normAutofit fontScale="97500"/>
          </a:bodyPr>
          <a:lstStyle/>
          <a:p>
            <a:r>
              <a:rPr sz="2400">
                <a:sym typeface="+mn-ea"/>
              </a:rPr>
              <a:t>初步实验及遇到问题</a:t>
            </a:r>
            <a:endParaRPr lang="zh-CN" altLang="en-US" sz="2400" b="1" kern="0" dirty="0">
              <a:solidFill>
                <a:schemeClr val="tx1">
                  <a:lumMod val="85000"/>
                  <a:lumOff val="15000"/>
                </a:schemeClr>
              </a:solidFill>
              <a:uFillTx/>
              <a:latin typeface="Arial" panose="020B0604020202020204" pitchFamily="34" charset="0"/>
              <a:ea typeface="微软雅黑" panose="020B0503020204020204" pitchFamily="34" charset="-122"/>
              <a:cs typeface="Segoe UI Semibold" panose="020B0702040204020203" charset="0"/>
              <a:sym typeface="+mn-ea"/>
            </a:endParaRPr>
          </a:p>
        </p:txBody>
      </p:sp>
      <p:sp>
        <p:nvSpPr>
          <p:cNvPr id="23" name="文本框 22"/>
          <p:cNvSpPr txBox="1"/>
          <p:nvPr>
            <p:custDataLst>
              <p:tags r:id="rId12"/>
            </p:custDataLst>
          </p:nvPr>
        </p:nvSpPr>
        <p:spPr>
          <a:xfrm>
            <a:off x="7338695" y="4603301"/>
            <a:ext cx="3121025" cy="468630"/>
          </a:xfrm>
          <a:prstGeom prst="rect">
            <a:avLst/>
          </a:prstGeom>
          <a:noFill/>
        </p:spPr>
        <p:txBody>
          <a:bodyPr anchor="b" anchorCtr="0">
            <a:normAutofit fontScale="97500"/>
          </a:bodyPr>
          <a:lstStyle/>
          <a:p>
            <a:r>
              <a:rPr sz="2400">
                <a:sym typeface="+mn-ea"/>
              </a:rPr>
              <a:t>实验结果与总结</a:t>
            </a:r>
            <a:endParaRPr lang="zh-CN" altLang="en-US" sz="2400" b="1" kern="0" dirty="0">
              <a:solidFill>
                <a:schemeClr val="tx1">
                  <a:lumMod val="85000"/>
                  <a:lumOff val="15000"/>
                </a:schemeClr>
              </a:solidFill>
              <a:uFillTx/>
              <a:latin typeface="Arial" panose="020B0604020202020204" pitchFamily="34" charset="0"/>
              <a:ea typeface="微软雅黑" panose="020B0503020204020204" pitchFamily="34" charset="-122"/>
              <a:cs typeface="Segoe UI Semibold" panose="020B0702040204020203" charset="0"/>
              <a:sym typeface="+mn-ea"/>
            </a:endParaRPr>
          </a:p>
        </p:txBody>
      </p:sp>
    </p:spTree>
    <p:custDataLst>
      <p:tags r:id="rId1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882" y="451485"/>
            <a:ext cx="10852237" cy="441964"/>
          </a:xfrm>
        </p:spPr>
        <p:txBody>
          <a:bodyPr>
            <a:normAutofit fontScale="90000"/>
          </a:bodyPr>
          <a:p>
            <a:r>
              <a:rPr lang="zh-CN" altLang="en-US" sz="3110"/>
              <a:t>参考文献</a:t>
            </a:r>
            <a:endParaRPr lang="zh-CN" altLang="en-US" sz="3110"/>
          </a:p>
        </p:txBody>
      </p:sp>
      <p:sp>
        <p:nvSpPr>
          <p:cNvPr id="4" name="文本框 3"/>
          <p:cNvSpPr txBox="1"/>
          <p:nvPr/>
        </p:nvSpPr>
        <p:spPr>
          <a:xfrm>
            <a:off x="669925" y="1238250"/>
            <a:ext cx="10582910" cy="2584450"/>
          </a:xfrm>
          <a:prstGeom prst="rect">
            <a:avLst/>
          </a:prstGeom>
          <a:noFill/>
        </p:spPr>
        <p:txBody>
          <a:bodyPr wrap="square" rtlCol="0">
            <a:spAutoFit/>
          </a:bodyPr>
          <a:p>
            <a:pPr fontAlgn="auto">
              <a:lnSpc>
                <a:spcPct val="150000"/>
              </a:lnSpc>
            </a:pPr>
            <a:r>
              <a:rPr lang="en-US" altLang="zh-CN"/>
              <a:t>[1]中国科学技术大学物理实验教学中心.稳态法测量不良导体的导热系数[Z]. </a:t>
            </a:r>
            <a:endParaRPr lang="en-US" altLang="zh-CN"/>
          </a:p>
          <a:p>
            <a:pPr fontAlgn="auto">
              <a:lnSpc>
                <a:spcPct val="150000"/>
              </a:lnSpc>
            </a:pPr>
            <a:r>
              <a:rPr lang="en-US" altLang="zh-CN"/>
              <a:t>[2]Bonales L. J., Rodriguez A. C., Sanz P. D. .Thermal conductivity of ice prepared under different conditions[J].Int. J. Food Prop.,2017, 20, 610</a:t>
            </a:r>
            <a:endParaRPr lang="en-US" altLang="zh-CN"/>
          </a:p>
          <a:p>
            <a:pPr fontAlgn="auto">
              <a:lnSpc>
                <a:spcPct val="150000"/>
              </a:lnSpc>
            </a:pPr>
            <a:r>
              <a:rPr lang="en-US" altLang="zh-CN">
                <a:sym typeface="+mn-ea"/>
              </a:rPr>
              <a:t>[3]</a:t>
            </a:r>
            <a:r>
              <a:rPr lang="zh-CN" altLang="en-US">
                <a:sym typeface="+mn-ea"/>
              </a:rPr>
              <a:t>E. H. Ratcliffe</a:t>
            </a:r>
            <a:r>
              <a:rPr lang="en-US" altLang="zh-CN">
                <a:sym typeface="+mn-ea"/>
              </a:rPr>
              <a:t>.The thermal conductivity of ice new data on the temperature coefficient[J].The Philosophical Magazine: A Journal of Theoretical Experimental and Applied Physics.,1962,7,1197</a:t>
            </a:r>
            <a:endParaRPr lang="en-US" altLang="zh-CN"/>
          </a:p>
          <a:p>
            <a:pPr fontAlgn="auto">
              <a:lnSpc>
                <a:spcPct val="150000"/>
              </a:lnSpc>
            </a:pPr>
            <a:endParaRPr lang="en-US" altLang="zh-CN"/>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67860" y="1475725"/>
            <a:ext cx="9144000" cy="2386800"/>
          </a:xfrm>
        </p:spPr>
        <p:txBody>
          <a:bodyPr>
            <a:normAutofit/>
          </a:bodyPr>
          <a:p>
            <a:r>
              <a:rPr lang="zh-CN" altLang="en-US"/>
              <a:t>感谢聆听</a:t>
            </a:r>
            <a:br>
              <a:rPr lang="zh-CN" altLang="en-US"/>
            </a:br>
            <a:endParaRPr lang="zh-CN" altLang="en-US"/>
          </a:p>
        </p:txBody>
      </p:sp>
      <p:sp>
        <p:nvSpPr>
          <p:cNvPr id="3" name="文本占位符 2"/>
          <p:cNvSpPr>
            <a:spLocks noGrp="1"/>
          </p:cNvSpPr>
          <p:nvPr>
            <p:ph type="body" sz="quarter" idx="13"/>
          </p:nvPr>
        </p:nvSpPr>
        <p:spPr/>
        <p:txBody>
          <a:bodyPr/>
          <a:p>
            <a:pPr marL="0" indent="0">
              <a:buNone/>
            </a:pPr>
            <a:r>
              <a:rPr lang="zh-CN" altLang="en-US" sz="3600">
                <a:sym typeface="+mn-ea"/>
              </a:rPr>
              <a:t>感谢各位老师本学期悉心指导</a:t>
            </a:r>
            <a:endParaRPr lang="zh-CN" altLang="en-US" sz="3600"/>
          </a:p>
          <a:p>
            <a:endParaRPr lang="zh-CN" altLang="en-US" sz="360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custDataLst>
              <p:tags r:id="rId1"/>
            </p:custDataLst>
          </p:nvPr>
        </p:nvSpPr>
        <p:spPr>
          <a:xfrm>
            <a:off x="1247140" y="1536065"/>
            <a:ext cx="2160905" cy="2214880"/>
          </a:xfrm>
          <a:prstGeom prst="rect">
            <a:avLst/>
          </a:prstGeom>
          <a:noFill/>
        </p:spPr>
        <p:txBody>
          <a:bodyPr wrap="square" rtlCol="0" anchor="b" anchorCtr="0">
            <a:normAutofit/>
          </a:bodyPr>
          <a:lstStyle/>
          <a:p>
            <a:pPr marL="0" marR="0" lvl="0" algn="l" defTabSz="914400" rtl="0" eaLnBrk="1" latinLnBrk="0" hangingPunct="1">
              <a:spcBef>
                <a:spcPts val="0"/>
              </a:spcBef>
              <a:spcAft>
                <a:spcPts val="0"/>
              </a:spcAft>
              <a:buClrTx/>
              <a:buSzTx/>
              <a:buFontTx/>
              <a:buNone/>
            </a:pPr>
            <a:r>
              <a:rPr lang="en-US" altLang="zh-CN" sz="12400" noProof="0" dirty="0">
                <a:ln>
                  <a:noFill/>
                </a:ln>
                <a:solidFill>
                  <a:schemeClr val="tx1">
                    <a:lumMod val="85000"/>
                    <a:lumOff val="15000"/>
                  </a:schemeClr>
                </a:solidFill>
                <a:uLnTx/>
                <a:uFillTx/>
                <a:latin typeface="Arial" panose="020B0604020202020204" pitchFamily="34" charset="0"/>
                <a:ea typeface="微软雅黑" panose="020B0503020204020204" pitchFamily="34" charset="-122"/>
                <a:cs typeface="Segoe UI Semibold" panose="020B0702040204020203" charset="0"/>
                <a:sym typeface="+mn-ea"/>
              </a:rPr>
              <a:t>01</a:t>
            </a:r>
            <a:endParaRPr lang="en-US" altLang="zh-CN" sz="12400" noProof="0" dirty="0">
              <a:ln>
                <a:noFill/>
              </a:ln>
              <a:solidFill>
                <a:schemeClr val="tx1">
                  <a:lumMod val="85000"/>
                  <a:lumOff val="15000"/>
                </a:schemeClr>
              </a:solidFill>
              <a:uLnTx/>
              <a:uFillTx/>
              <a:latin typeface="Arial" panose="020B0604020202020204" pitchFamily="34" charset="0"/>
              <a:ea typeface="微软雅黑" panose="020B0503020204020204" pitchFamily="34" charset="-122"/>
              <a:cs typeface="Segoe UI Semibold" panose="020B0702040204020203" charset="0"/>
              <a:sym typeface="+mn-ea"/>
            </a:endParaRPr>
          </a:p>
        </p:txBody>
      </p:sp>
      <p:sp>
        <p:nvSpPr>
          <p:cNvPr id="2" name="标题 1"/>
          <p:cNvSpPr>
            <a:spLocks noGrp="1"/>
          </p:cNvSpPr>
          <p:nvPr>
            <p:ph type="title"/>
            <p:custDataLst>
              <p:tags r:id="rId2"/>
            </p:custDataLst>
          </p:nvPr>
        </p:nvSpPr>
        <p:spPr>
          <a:xfrm>
            <a:off x="1247390" y="4136390"/>
            <a:ext cx="5592439" cy="731013"/>
          </a:xfrm>
        </p:spPr>
        <p:txBody>
          <a:bodyPr>
            <a:normAutofit fontScale="90000"/>
          </a:bodyPr>
          <a:lstStyle/>
          <a:p>
            <a:r>
              <a:rPr lang="zh-CN" altLang="en-US" sz="4890">
                <a:sym typeface="+mn-ea"/>
              </a:rPr>
              <a:t>实验设计</a:t>
            </a:r>
            <a:br>
              <a:rPr lang="zh-CN" altLang="en-US"/>
            </a:br>
            <a:endParaRPr lang="zh-CN" altLang="en-US"/>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sz="4000"/>
              <a:t>初步实验设计</a:t>
            </a:r>
            <a:endParaRPr lang="zh-CN" altLang="en-US" sz="4000"/>
          </a:p>
        </p:txBody>
      </p:sp>
      <p:pic>
        <p:nvPicPr>
          <p:cNvPr id="6" name="图片占位符 5" descr="principle1"/>
          <p:cNvPicPr>
            <a:picLocks noChangeAspect="1"/>
          </p:cNvPicPr>
          <p:nvPr>
            <p:ph type="pic" idx="1"/>
          </p:nvPr>
        </p:nvPicPr>
        <p:blipFill>
          <a:blip r:embed="rId1"/>
          <a:stretch>
            <a:fillRect/>
          </a:stretch>
        </p:blipFill>
        <p:spPr>
          <a:xfrm>
            <a:off x="763270" y="1088390"/>
            <a:ext cx="5021580" cy="5388610"/>
          </a:xfrm>
          <a:prstGeom prst="rect">
            <a:avLst/>
          </a:prstGeom>
        </p:spPr>
      </p:pic>
      <p:sp>
        <p:nvSpPr>
          <p:cNvPr id="3" name="文本占位符 2"/>
          <p:cNvSpPr>
            <a:spLocks noGrp="1"/>
          </p:cNvSpPr>
          <p:nvPr>
            <p:ph type="body" sz="half" idx="2"/>
          </p:nvPr>
        </p:nvSpPr>
        <p:spPr>
          <a:xfrm>
            <a:off x="6153150" y="1823085"/>
            <a:ext cx="5283200" cy="4048125"/>
          </a:xfrm>
        </p:spPr>
        <p:txBody>
          <a:bodyPr>
            <a:normAutofit lnSpcReduction="10000"/>
          </a:bodyPr>
          <a:p>
            <a:pPr algn="l"/>
            <a:r>
              <a:rPr lang="zh-CN" altLang="en-US" sz="2000"/>
              <a:t>通过查阅一些资料，决定采用稳态</a:t>
            </a:r>
            <a:r>
              <a:rPr lang="zh-CN" altLang="en-US" sz="2000"/>
              <a:t>热流法测量冰的导热系数。具体的实验测量方案则是参考了本学期大物实验的导热系数测量的实验</a:t>
            </a:r>
            <a:r>
              <a:rPr lang="zh-CN" altLang="en-US" sz="2000"/>
              <a:t>讲义。</a:t>
            </a:r>
            <a:endParaRPr lang="zh-CN" altLang="en-US" sz="2000"/>
          </a:p>
          <a:p>
            <a:pPr algn="l"/>
            <a:r>
              <a:rPr lang="zh-CN" altLang="en-US" sz="2000"/>
              <a:t>实验原理设计图如下所示，为两个黄铜薄片中间夹着冰盘，左边通过电阻焦耳热作为热源加热。当达到稳态时，左边铜盘的温度为</a:t>
            </a:r>
            <a:r>
              <a:rPr lang="en-US" altLang="zh-CN" sz="2000"/>
              <a:t>T1,</a:t>
            </a:r>
            <a:r>
              <a:rPr lang="zh-CN" altLang="en-US" sz="2000"/>
              <a:t>右边铜盘的温度为</a:t>
            </a:r>
            <a:r>
              <a:rPr lang="en-US" altLang="zh-CN" sz="2000"/>
              <a:t>T2</a:t>
            </a:r>
            <a:r>
              <a:rPr lang="zh-CN" altLang="en-US" sz="2000"/>
              <a:t>。</a:t>
            </a:r>
            <a:endParaRPr lang="zh-CN" altLang="en-US" sz="2000"/>
          </a:p>
          <a:p>
            <a:pPr algn="l"/>
            <a:endParaRPr lang="zh-CN" altLang="en-US"/>
          </a:p>
          <a:p>
            <a:pPr algn="l"/>
            <a:endParaRPr lang="zh-CN" altLang="en-US"/>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0" y="353060"/>
            <a:ext cx="10968990" cy="705485"/>
          </a:xfrm>
        </p:spPr>
        <p:txBody>
          <a:bodyPr/>
          <a:p>
            <a:r>
              <a:rPr lang="en-US" altLang="zh-CN"/>
              <a:t>      </a:t>
            </a:r>
            <a:r>
              <a:rPr lang="zh-CN" altLang="en-US" sz="2800"/>
              <a:t>测量</a:t>
            </a:r>
            <a:r>
              <a:rPr lang="zh-CN" altLang="en-US" sz="2800"/>
              <a:t>原理</a:t>
            </a:r>
            <a:endParaRPr lang="zh-CN" altLang="en-US" sz="2800"/>
          </a:p>
        </p:txBody>
      </p:sp>
      <p:sp>
        <p:nvSpPr>
          <p:cNvPr id="3" name="内容占位符 2"/>
          <p:cNvSpPr>
            <a:spLocks noGrp="1"/>
          </p:cNvSpPr>
          <p:nvPr>
            <p:ph sz="quarter" idx="13"/>
          </p:nvPr>
        </p:nvSpPr>
        <p:spPr>
          <a:xfrm>
            <a:off x="669925" y="952500"/>
            <a:ext cx="6781800" cy="5387975"/>
          </a:xfrm>
        </p:spPr>
        <p:txBody>
          <a:bodyPr/>
          <a:p>
            <a:pPr marL="0" indent="0">
              <a:lnSpc>
                <a:spcPct val="120000"/>
              </a:lnSpc>
              <a:buNone/>
            </a:pPr>
            <a:r>
              <a:rPr lang="en-US" altLang="zh-CN"/>
              <a:t>      </a:t>
            </a:r>
            <a:r>
              <a:rPr lang="zh-CN" altLang="en-US"/>
              <a:t>两铜盘之间的传热速率为：</a:t>
            </a:r>
            <a:r>
              <a:rPr lang="en-US" altLang="zh-CN"/>
              <a:t>                                 </a:t>
            </a:r>
            <a:endParaRPr lang="en-US" altLang="zh-CN"/>
          </a:p>
          <a:p>
            <a:pPr marL="0" indent="0">
              <a:lnSpc>
                <a:spcPct val="120000"/>
              </a:lnSpc>
              <a:buNone/>
            </a:pPr>
            <a:endParaRPr lang="en-US" altLang="zh-CN"/>
          </a:p>
          <a:p>
            <a:pPr marL="0" indent="0">
              <a:lnSpc>
                <a:spcPct val="120000"/>
              </a:lnSpc>
              <a:buNone/>
            </a:pPr>
            <a:endParaRPr lang="en-US" altLang="zh-CN"/>
          </a:p>
          <a:p>
            <a:pPr marL="0" indent="0">
              <a:lnSpc>
                <a:spcPct val="120000"/>
              </a:lnSpc>
              <a:buNone/>
            </a:pPr>
            <a:r>
              <a:rPr lang="en-US" altLang="zh-CN"/>
              <a:t>S</a:t>
            </a:r>
            <a:r>
              <a:rPr lang="zh-CN" altLang="en-US"/>
              <a:t>为冰盘截面积，</a:t>
            </a:r>
            <a:r>
              <a:rPr lang="en-US" altLang="zh-CN"/>
              <a:t>λ</a:t>
            </a:r>
            <a:r>
              <a:rPr lang="zh-CN" altLang="en-US"/>
              <a:t>为冰</a:t>
            </a:r>
            <a:r>
              <a:rPr lang="zh-CN" altLang="en-US"/>
              <a:t>的导热系数。</a:t>
            </a:r>
            <a:endParaRPr lang="zh-CN" altLang="en-US"/>
          </a:p>
          <a:p>
            <a:pPr marL="0" indent="0">
              <a:lnSpc>
                <a:spcPct val="120000"/>
              </a:lnSpc>
              <a:buNone/>
            </a:pPr>
            <a:r>
              <a:rPr lang="en-US" altLang="zh-CN"/>
              <a:t>      </a:t>
            </a:r>
            <a:r>
              <a:rPr lang="zh-CN" altLang="en-US"/>
              <a:t>通过冰盘的热量等于右侧铜盘向空气</a:t>
            </a:r>
            <a:r>
              <a:rPr lang="zh-CN" altLang="en-US"/>
              <a:t>散热。</a:t>
            </a:r>
            <a:endParaRPr lang="zh-CN" altLang="en-US"/>
          </a:p>
          <a:p>
            <a:pPr marL="0" indent="0">
              <a:lnSpc>
                <a:spcPct val="120000"/>
              </a:lnSpc>
              <a:buNone/>
            </a:pPr>
            <a:r>
              <a:rPr lang="en-US" altLang="zh-CN"/>
              <a:t>      </a:t>
            </a:r>
            <a:r>
              <a:rPr lang="zh-CN" altLang="en-US"/>
              <a:t>铜盘</a:t>
            </a:r>
            <a:r>
              <a:rPr lang="zh-CN" altLang="en-US"/>
              <a:t>在空气中</a:t>
            </a:r>
            <a:r>
              <a:rPr lang="zh-CN" altLang="en-US"/>
              <a:t>自由散热的</a:t>
            </a:r>
            <a:r>
              <a:rPr lang="zh-CN" altLang="en-US"/>
              <a:t>速率：</a:t>
            </a:r>
            <a:endParaRPr lang="zh-CN" altLang="en-US"/>
          </a:p>
          <a:p>
            <a:pPr marL="0" indent="0">
              <a:lnSpc>
                <a:spcPct val="120000"/>
              </a:lnSpc>
              <a:buNone/>
            </a:pPr>
            <a:endParaRPr lang="zh-CN" altLang="en-US"/>
          </a:p>
          <a:p>
            <a:pPr marL="0" indent="0">
              <a:lnSpc>
                <a:spcPct val="120000"/>
              </a:lnSpc>
              <a:buNone/>
            </a:pPr>
            <a:endParaRPr lang="zh-CN" altLang="en-US"/>
          </a:p>
          <a:p>
            <a:pPr marL="0" indent="0">
              <a:lnSpc>
                <a:spcPct val="120000"/>
              </a:lnSpc>
              <a:buNone/>
            </a:pPr>
            <a:r>
              <a:rPr lang="en-US" altLang="zh-CN"/>
              <a:t>m</a:t>
            </a:r>
            <a:r>
              <a:rPr lang="zh-CN" altLang="en-US"/>
              <a:t>为铜盘质量，</a:t>
            </a:r>
            <a:r>
              <a:rPr lang="en-US" altLang="zh-CN"/>
              <a:t>c</a:t>
            </a:r>
            <a:r>
              <a:rPr lang="zh-CN" altLang="en-US"/>
              <a:t>为</a:t>
            </a:r>
            <a:r>
              <a:rPr lang="zh-CN" altLang="en-US"/>
              <a:t>黄铜比热容。</a:t>
            </a:r>
            <a:endParaRPr lang="zh-CN" altLang="en-US"/>
          </a:p>
          <a:p>
            <a:pPr marL="0" indent="0">
              <a:lnSpc>
                <a:spcPct val="120000"/>
              </a:lnSpc>
              <a:buNone/>
            </a:pPr>
            <a:r>
              <a:rPr lang="en-US" altLang="zh-CN"/>
              <a:t>      </a:t>
            </a:r>
            <a:r>
              <a:rPr lang="zh-CN" altLang="en-US"/>
              <a:t>铜盘在稳态传热时通过下表面和侧面散热，而在自由散热时同时通过上下表面和侧面散热，则稳态传热散热速率</a:t>
            </a:r>
            <a:r>
              <a:rPr lang="zh-CN" altLang="en-US"/>
              <a:t>为：</a:t>
            </a:r>
            <a:endParaRPr lang="zh-CN" altLang="en-US"/>
          </a:p>
          <a:p>
            <a:pPr marL="0" indent="0">
              <a:lnSpc>
                <a:spcPct val="120000"/>
              </a:lnSpc>
              <a:buNone/>
            </a:pPr>
            <a:endParaRPr lang="zh-CN" altLang="en-US"/>
          </a:p>
        </p:txBody>
      </p:sp>
      <p:pic>
        <p:nvPicPr>
          <p:cNvPr id="8" name="图片 7" descr="公式1"/>
          <p:cNvPicPr>
            <a:picLocks noChangeAspect="1"/>
          </p:cNvPicPr>
          <p:nvPr/>
        </p:nvPicPr>
        <p:blipFill>
          <a:blip r:embed="rId1"/>
          <a:stretch>
            <a:fillRect/>
          </a:stretch>
        </p:blipFill>
        <p:spPr>
          <a:xfrm>
            <a:off x="3556635" y="1514475"/>
            <a:ext cx="1958340" cy="556260"/>
          </a:xfrm>
          <a:prstGeom prst="rect">
            <a:avLst/>
          </a:prstGeom>
        </p:spPr>
      </p:pic>
      <p:pic>
        <p:nvPicPr>
          <p:cNvPr id="9" name="图片 8" descr="公式2"/>
          <p:cNvPicPr>
            <a:picLocks noChangeAspect="1"/>
          </p:cNvPicPr>
          <p:nvPr/>
        </p:nvPicPr>
        <p:blipFill>
          <a:blip r:embed="rId2"/>
          <a:stretch>
            <a:fillRect/>
          </a:stretch>
        </p:blipFill>
        <p:spPr>
          <a:xfrm>
            <a:off x="3838575" y="3639185"/>
            <a:ext cx="1394460" cy="579120"/>
          </a:xfrm>
          <a:prstGeom prst="rect">
            <a:avLst/>
          </a:prstGeom>
        </p:spPr>
      </p:pic>
      <p:pic>
        <p:nvPicPr>
          <p:cNvPr id="11" name="图片 10" descr="公式3"/>
          <p:cNvPicPr>
            <a:picLocks noChangeAspect="1"/>
          </p:cNvPicPr>
          <p:nvPr/>
        </p:nvPicPr>
        <p:blipFill>
          <a:blip r:embed="rId3"/>
          <a:stretch>
            <a:fillRect/>
          </a:stretch>
        </p:blipFill>
        <p:spPr>
          <a:xfrm>
            <a:off x="3080385" y="5588000"/>
            <a:ext cx="2910840" cy="556260"/>
          </a:xfrm>
          <a:prstGeom prst="rect">
            <a:avLst/>
          </a:prstGeom>
        </p:spPr>
      </p:pic>
      <p:pic>
        <p:nvPicPr>
          <p:cNvPr id="12" name="图片 11" descr="principle1"/>
          <p:cNvPicPr>
            <a:picLocks noChangeAspect="1"/>
          </p:cNvPicPr>
          <p:nvPr/>
        </p:nvPicPr>
        <p:blipFill>
          <a:blip r:embed="rId4"/>
          <a:stretch>
            <a:fillRect/>
          </a:stretch>
        </p:blipFill>
        <p:spPr>
          <a:xfrm>
            <a:off x="7694930" y="466725"/>
            <a:ext cx="4610735" cy="4947920"/>
          </a:xfrm>
          <a:prstGeom prst="rect">
            <a:avLst/>
          </a:prstGeom>
        </p:spPr>
      </p:pic>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sz="quarter" idx="13"/>
          </p:nvPr>
        </p:nvSpPr>
        <p:spPr/>
        <p:txBody>
          <a:bodyPr/>
          <a:p>
            <a:pPr marL="0" indent="0">
              <a:buNone/>
            </a:pPr>
            <a:r>
              <a:rPr lang="zh-CN" altLang="en-US" sz="1800">
                <a:sym typeface="+mn-ea"/>
              </a:rPr>
              <a:t>则可以求出导热系数</a:t>
            </a:r>
            <a:endParaRPr lang="zh-CN" altLang="en-US" sz="1800"/>
          </a:p>
          <a:p>
            <a:endParaRPr lang="zh-CN" altLang="en-US" sz="1800"/>
          </a:p>
        </p:txBody>
      </p:sp>
      <p:pic>
        <p:nvPicPr>
          <p:cNvPr id="3" name="图片 2" descr="公式5"/>
          <p:cNvPicPr>
            <a:picLocks noChangeAspect="1"/>
          </p:cNvPicPr>
          <p:nvPr/>
        </p:nvPicPr>
        <p:blipFill>
          <a:blip r:embed="rId1"/>
          <a:stretch>
            <a:fillRect/>
          </a:stretch>
        </p:blipFill>
        <p:spPr>
          <a:xfrm>
            <a:off x="4263390" y="2727325"/>
            <a:ext cx="3665220" cy="586740"/>
          </a:xfrm>
          <a:prstGeom prst="rect">
            <a:avLst/>
          </a:prstGeom>
        </p:spPr>
      </p:pic>
      <p:pic>
        <p:nvPicPr>
          <p:cNvPr id="4" name="图片 3" descr="公式4"/>
          <p:cNvPicPr>
            <a:picLocks noChangeAspect="1"/>
          </p:cNvPicPr>
          <p:nvPr/>
        </p:nvPicPr>
        <p:blipFill>
          <a:blip r:embed="rId2"/>
          <a:stretch>
            <a:fillRect/>
          </a:stretch>
        </p:blipFill>
        <p:spPr>
          <a:xfrm>
            <a:off x="4298315" y="1393825"/>
            <a:ext cx="3596640" cy="609600"/>
          </a:xfrm>
          <a:prstGeom prst="rect">
            <a:avLst/>
          </a:prstGeom>
        </p:spPr>
      </p:pic>
      <p:sp>
        <p:nvSpPr>
          <p:cNvPr id="6" name="文本框 5"/>
          <p:cNvSpPr txBox="1"/>
          <p:nvPr/>
        </p:nvSpPr>
        <p:spPr>
          <a:xfrm>
            <a:off x="604520" y="2181225"/>
            <a:ext cx="10983595" cy="368300"/>
          </a:xfrm>
          <a:prstGeom prst="rect">
            <a:avLst/>
          </a:prstGeom>
          <a:noFill/>
        </p:spPr>
        <p:txBody>
          <a:bodyPr wrap="square" rtlCol="0">
            <a:spAutoFit/>
          </a:bodyPr>
          <a:p>
            <a:r>
              <a:rPr lang="zh-CN" altLang="en-US"/>
              <a:t>在实验中实际使用热电偶测量温度</a:t>
            </a:r>
            <a:r>
              <a:rPr lang="en-US" altLang="zh-CN"/>
              <a:t>T1</a:t>
            </a:r>
            <a:r>
              <a:rPr lang="zh-CN" altLang="en-US"/>
              <a:t>、</a:t>
            </a:r>
            <a:r>
              <a:rPr lang="en-US" altLang="zh-CN"/>
              <a:t>T2</a:t>
            </a:r>
            <a:r>
              <a:rPr lang="zh-CN" altLang="en-US"/>
              <a:t>时，测量结果可转化为用电压表示数</a:t>
            </a:r>
            <a:r>
              <a:rPr lang="zh-CN" altLang="en-US"/>
              <a:t>表示，则计算公式可</a:t>
            </a:r>
            <a:r>
              <a:rPr lang="zh-CN" altLang="en-US"/>
              <a:t>转化为</a:t>
            </a:r>
            <a:endParaRPr lang="zh-CN" altLang="en-US"/>
          </a:p>
        </p:txBody>
      </p:sp>
      <p:pic>
        <p:nvPicPr>
          <p:cNvPr id="7" name="图片 6" descr="principle1"/>
          <p:cNvPicPr>
            <a:picLocks noChangeAspect="1"/>
          </p:cNvPicPr>
          <p:nvPr/>
        </p:nvPicPr>
        <p:blipFill>
          <a:blip r:embed="rId3"/>
          <a:stretch>
            <a:fillRect/>
          </a:stretch>
        </p:blipFill>
        <p:spPr>
          <a:xfrm>
            <a:off x="3470275" y="3380740"/>
            <a:ext cx="5251450" cy="3477260"/>
          </a:xfrm>
          <a:prstGeom prst="rect">
            <a:avLst/>
          </a:prstGeom>
        </p:spPr>
      </p:pic>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sz="2665"/>
              <a:t>实验环境模拟</a:t>
            </a:r>
            <a:endParaRPr lang="zh-CN" altLang="en-US" sz="2665"/>
          </a:p>
        </p:txBody>
      </p:sp>
      <p:pic>
        <p:nvPicPr>
          <p:cNvPr id="4" name="内容占位符 3" descr="12cm"/>
          <p:cNvPicPr>
            <a:picLocks noChangeAspect="1"/>
          </p:cNvPicPr>
          <p:nvPr>
            <p:ph idx="1"/>
          </p:nvPr>
        </p:nvPicPr>
        <p:blipFill>
          <a:blip r:embed="rId1"/>
          <a:stretch>
            <a:fillRect/>
          </a:stretch>
        </p:blipFill>
        <p:spPr>
          <a:xfrm>
            <a:off x="6096000" y="1024890"/>
            <a:ext cx="6096000" cy="4572000"/>
          </a:xfrm>
          <a:prstGeom prst="rect">
            <a:avLst/>
          </a:prstGeom>
        </p:spPr>
      </p:pic>
      <p:pic>
        <p:nvPicPr>
          <p:cNvPr id="5" name="图片 4" descr="15cm"/>
          <p:cNvPicPr>
            <a:picLocks noChangeAspect="1"/>
          </p:cNvPicPr>
          <p:nvPr/>
        </p:nvPicPr>
        <p:blipFill>
          <a:blip r:embed="rId2"/>
          <a:stretch>
            <a:fillRect/>
          </a:stretch>
        </p:blipFill>
        <p:spPr>
          <a:xfrm>
            <a:off x="0" y="960755"/>
            <a:ext cx="6096000" cy="4572000"/>
          </a:xfrm>
          <a:prstGeom prst="rect">
            <a:avLst/>
          </a:prstGeom>
        </p:spPr>
      </p:pic>
      <p:sp>
        <p:nvSpPr>
          <p:cNvPr id="6" name="文本框 5"/>
          <p:cNvSpPr txBox="1"/>
          <p:nvPr/>
        </p:nvSpPr>
        <p:spPr>
          <a:xfrm>
            <a:off x="1152525" y="5808980"/>
            <a:ext cx="3169285" cy="460375"/>
          </a:xfrm>
          <a:prstGeom prst="rect">
            <a:avLst/>
          </a:prstGeom>
          <a:noFill/>
        </p:spPr>
        <p:txBody>
          <a:bodyPr wrap="square" rtlCol="0">
            <a:spAutoFit/>
          </a:bodyPr>
          <a:p>
            <a:r>
              <a:rPr lang="en-US" altLang="zh-CN" sz="2400"/>
              <a:t>15cm</a:t>
            </a:r>
            <a:r>
              <a:rPr lang="zh-CN" altLang="en-US" sz="2400"/>
              <a:t>泡沫箱</a:t>
            </a:r>
            <a:endParaRPr lang="zh-CN" altLang="en-US" sz="2400"/>
          </a:p>
        </p:txBody>
      </p:sp>
      <p:sp>
        <p:nvSpPr>
          <p:cNvPr id="7" name="文本框 6"/>
          <p:cNvSpPr txBox="1"/>
          <p:nvPr/>
        </p:nvSpPr>
        <p:spPr>
          <a:xfrm>
            <a:off x="7655560" y="5864860"/>
            <a:ext cx="2804795" cy="460375"/>
          </a:xfrm>
          <a:prstGeom prst="rect">
            <a:avLst/>
          </a:prstGeom>
          <a:noFill/>
        </p:spPr>
        <p:txBody>
          <a:bodyPr wrap="square" rtlCol="0">
            <a:spAutoFit/>
          </a:bodyPr>
          <a:p>
            <a:r>
              <a:rPr lang="en-US" altLang="zh-CN" sz="2400"/>
              <a:t>12cm</a:t>
            </a:r>
            <a:r>
              <a:rPr lang="zh-CN" altLang="en-US" sz="2400"/>
              <a:t>泡沫箱</a:t>
            </a:r>
            <a:endParaRPr lang="zh-CN" altLang="en-US" sz="2400"/>
          </a:p>
        </p:txBody>
      </p:sp>
      <p:sp>
        <p:nvSpPr>
          <p:cNvPr id="3" name="文本框 2"/>
          <p:cNvSpPr txBox="1"/>
          <p:nvPr/>
        </p:nvSpPr>
        <p:spPr>
          <a:xfrm>
            <a:off x="4695190" y="6183630"/>
            <a:ext cx="1702435" cy="368300"/>
          </a:xfrm>
          <a:prstGeom prst="rect">
            <a:avLst/>
          </a:prstGeom>
          <a:noFill/>
        </p:spPr>
        <p:txBody>
          <a:bodyPr wrap="square" rtlCol="0">
            <a:spAutoFit/>
          </a:bodyPr>
          <a:p>
            <a:r>
              <a:rPr lang="en-US" altLang="zh-CN"/>
              <a:t>5W</a:t>
            </a:r>
            <a:r>
              <a:rPr lang="zh-CN" altLang="en-US"/>
              <a:t>电阻</a:t>
            </a:r>
            <a:r>
              <a:rPr lang="zh-CN" altLang="en-US"/>
              <a:t>热源</a:t>
            </a:r>
            <a:endParaRPr lang="zh-CN" altLang="en-US"/>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sz="2665"/>
              <a:t>实验环境</a:t>
            </a:r>
            <a:r>
              <a:rPr lang="zh-CN" altLang="en-US" sz="2665"/>
              <a:t>模拟</a:t>
            </a:r>
            <a:endParaRPr lang="zh-CN" altLang="en-US" sz="2665"/>
          </a:p>
        </p:txBody>
      </p:sp>
      <p:pic>
        <p:nvPicPr>
          <p:cNvPr id="4" name="图片占位符 3" descr="冰的导热系数等温面"/>
          <p:cNvPicPr>
            <a:picLocks noChangeAspect="1"/>
          </p:cNvPicPr>
          <p:nvPr>
            <p:ph type="pic" idx="1"/>
          </p:nvPr>
        </p:nvPicPr>
        <p:blipFill>
          <a:blip r:embed="rId1"/>
          <a:stretch>
            <a:fillRect/>
          </a:stretch>
        </p:blipFill>
        <p:spPr>
          <a:xfrm>
            <a:off x="90805" y="1266825"/>
            <a:ext cx="6149975" cy="4613910"/>
          </a:xfrm>
          <a:prstGeom prst="rect">
            <a:avLst/>
          </a:prstGeom>
        </p:spPr>
      </p:pic>
      <p:pic>
        <p:nvPicPr>
          <p:cNvPr id="5" name="图片 4" descr="冰的导热系数温度"/>
          <p:cNvPicPr>
            <a:picLocks noChangeAspect="1"/>
          </p:cNvPicPr>
          <p:nvPr/>
        </p:nvPicPr>
        <p:blipFill>
          <a:blip r:embed="rId2"/>
          <a:stretch>
            <a:fillRect/>
          </a:stretch>
        </p:blipFill>
        <p:spPr>
          <a:xfrm>
            <a:off x="6292850" y="71120"/>
            <a:ext cx="5840095" cy="4379595"/>
          </a:xfrm>
          <a:prstGeom prst="rect">
            <a:avLst/>
          </a:prstGeom>
        </p:spPr>
      </p:pic>
      <p:sp>
        <p:nvSpPr>
          <p:cNvPr id="6" name="文本框 5"/>
          <p:cNvSpPr txBox="1"/>
          <p:nvPr/>
        </p:nvSpPr>
        <p:spPr>
          <a:xfrm>
            <a:off x="6732270" y="5535930"/>
            <a:ext cx="5318760" cy="706755"/>
          </a:xfrm>
          <a:prstGeom prst="rect">
            <a:avLst/>
          </a:prstGeom>
          <a:noFill/>
        </p:spPr>
        <p:txBody>
          <a:bodyPr wrap="square" rtlCol="0">
            <a:spAutoFit/>
          </a:bodyPr>
          <a:p>
            <a:r>
              <a:rPr lang="zh-CN" altLang="en-US" sz="2000"/>
              <a:t>仅通过制冷片难以达到整个实验空间中较均匀的零度以下的温度环境。</a:t>
            </a:r>
            <a:endParaRPr lang="zh-CN" altLang="en-US" sz="2000"/>
          </a:p>
        </p:txBody>
      </p:sp>
      <p:sp>
        <p:nvSpPr>
          <p:cNvPr id="7" name="文本框 6"/>
          <p:cNvSpPr txBox="1"/>
          <p:nvPr/>
        </p:nvSpPr>
        <p:spPr>
          <a:xfrm>
            <a:off x="8413750" y="4763135"/>
            <a:ext cx="1955800" cy="460375"/>
          </a:xfrm>
          <a:prstGeom prst="rect">
            <a:avLst/>
          </a:prstGeom>
          <a:noFill/>
        </p:spPr>
        <p:txBody>
          <a:bodyPr wrap="square" rtlCol="0">
            <a:spAutoFit/>
          </a:bodyPr>
          <a:p>
            <a:r>
              <a:rPr lang="en-US" altLang="zh-CN" sz="2400"/>
              <a:t>9cm</a:t>
            </a:r>
            <a:r>
              <a:rPr lang="zh-CN" altLang="en-US" sz="2400"/>
              <a:t>泡沫箱</a:t>
            </a:r>
            <a:endParaRPr lang="zh-CN" altLang="en-US" sz="2400"/>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custDataLst>
              <p:tags r:id="rId1"/>
            </p:custDataLst>
          </p:nvPr>
        </p:nvSpPr>
        <p:spPr>
          <a:xfrm>
            <a:off x="1247140" y="1536065"/>
            <a:ext cx="2160905" cy="2214880"/>
          </a:xfrm>
          <a:prstGeom prst="rect">
            <a:avLst/>
          </a:prstGeom>
          <a:noFill/>
        </p:spPr>
        <p:txBody>
          <a:bodyPr wrap="square" rtlCol="0" anchor="b" anchorCtr="0">
            <a:normAutofit/>
          </a:bodyPr>
          <a:lstStyle/>
          <a:p>
            <a:pPr marL="0" marR="0" lvl="0" algn="l" defTabSz="914400" rtl="0" eaLnBrk="1" latinLnBrk="0" hangingPunct="1">
              <a:spcBef>
                <a:spcPts val="0"/>
              </a:spcBef>
              <a:spcAft>
                <a:spcPts val="0"/>
              </a:spcAft>
              <a:buClrTx/>
              <a:buSzTx/>
              <a:buFontTx/>
              <a:buNone/>
            </a:pPr>
            <a:r>
              <a:rPr lang="en-US" altLang="zh-CN" sz="12400" noProof="0" dirty="0">
                <a:ln>
                  <a:noFill/>
                </a:ln>
                <a:solidFill>
                  <a:schemeClr val="tx1">
                    <a:lumMod val="85000"/>
                    <a:lumOff val="15000"/>
                  </a:schemeClr>
                </a:solidFill>
                <a:uLnTx/>
                <a:uFillTx/>
                <a:latin typeface="Arial" panose="020B0604020202020204" pitchFamily="34" charset="0"/>
                <a:ea typeface="微软雅黑" panose="020B0503020204020204" pitchFamily="34" charset="-122"/>
                <a:cs typeface="Segoe UI Semibold" panose="020B0702040204020203" charset="0"/>
                <a:sym typeface="+mn-ea"/>
              </a:rPr>
              <a:t>02</a:t>
            </a:r>
            <a:endParaRPr lang="en-US" altLang="zh-CN" sz="12400" noProof="0" dirty="0">
              <a:ln>
                <a:noFill/>
              </a:ln>
              <a:solidFill>
                <a:schemeClr val="tx1">
                  <a:lumMod val="85000"/>
                  <a:lumOff val="15000"/>
                </a:schemeClr>
              </a:solidFill>
              <a:uLnTx/>
              <a:uFillTx/>
              <a:latin typeface="Arial" panose="020B0604020202020204" pitchFamily="34" charset="0"/>
              <a:ea typeface="微软雅黑" panose="020B0503020204020204" pitchFamily="34" charset="-122"/>
              <a:cs typeface="Segoe UI Semibold" panose="020B0702040204020203" charset="0"/>
              <a:sym typeface="+mn-ea"/>
            </a:endParaRPr>
          </a:p>
        </p:txBody>
      </p:sp>
      <p:sp>
        <p:nvSpPr>
          <p:cNvPr id="2" name="标题 1"/>
          <p:cNvSpPr>
            <a:spLocks noGrp="1"/>
          </p:cNvSpPr>
          <p:nvPr>
            <p:ph type="title"/>
            <p:custDataLst>
              <p:tags r:id="rId2"/>
            </p:custDataLst>
          </p:nvPr>
        </p:nvSpPr>
        <p:spPr/>
        <p:txBody>
          <a:bodyPr>
            <a:noAutofit/>
          </a:bodyPr>
          <a:lstStyle/>
          <a:p>
            <a:r>
              <a:rPr sz="4400">
                <a:sym typeface="+mn-ea"/>
              </a:rPr>
              <a:t>初步实验及遇到问题</a:t>
            </a:r>
            <a:endParaRPr lang="zh-CN" altLang="en-US" sz="4400">
              <a:sym typeface="+mn-ea"/>
            </a:endParaRPr>
          </a:p>
        </p:txBody>
      </p:sp>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 name="KSO_WM_SLIDE_BK_DARK_LIGHT" val="2"/>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684"/>
</p:tagLst>
</file>

<file path=ppt/tags/tag19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684"/>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8.xml><?xml version="1.0" encoding="utf-8"?>
<p:tagLst xmlns:p="http://schemas.openxmlformats.org/presentationml/2006/main">
  <p:tag name="KSO_WM_TEMPLATE_THUMBS_INDEX" val="1、4、7、8、9、10、11、12、13、14、15"/>
  <p:tag name="KSO_WM_TEMPLATE_SUBCATEGORY" val="0"/>
  <p:tag name="KSO_WM_TAG_VERSION" val="1.0"/>
  <p:tag name="KSO_WM_BEAUTIFY_FLAG" val="#wm#"/>
  <p:tag name="KSO_WM_TEMPLATE_CATEGORY" val="custom"/>
  <p:tag name="KSO_WM_TEMPLATE_INDEX" val="20202684"/>
  <p:tag name="KSO_WM_TEMPLATE_MASTER_TYPE" val="1"/>
  <p:tag name="KSO_WM_TEMPLATE_COLOR_TYPE" val="1"/>
  <p:tag name="KSO_WM_TEMPLATE_MASTER_THUMB_INDEX" val="12"/>
</p:tagLst>
</file>

<file path=ppt/tags/tag199.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20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2684_4*i*1"/>
  <p:tag name="KSO_WM_TEMPLATE_CATEGORY" val="custom"/>
  <p:tag name="KSO_WM_TEMPLATE_INDEX" val="20202684"/>
  <p:tag name="KSO_WM_UNIT_LAYERLEVEL" val="1"/>
  <p:tag name="KSO_WM_TAG_VERSION" val="1.0"/>
  <p:tag name="KSO_WM_BEAUTIFY_FLAG" val="#wm#"/>
  <p:tag name="KSO_WM_UNIT_USESOURCEFORMAT_APPLY"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02684_4*i*2"/>
  <p:tag name="KSO_WM_TEMPLATE_CATEGORY" val="custom"/>
  <p:tag name="KSO_WM_TEMPLATE_INDEX" val="20202684"/>
  <p:tag name="KSO_WM_UNIT_LAYERLEVEL" val="1"/>
  <p:tag name="KSO_WM_TAG_VERSION" val="1.0"/>
  <p:tag name="KSO_WM_BEAUTIFY_FLAG" val="#wm#"/>
  <p:tag name="KSO_WM_UNIT_USESOURCEFORMAT_APPLY" val="1"/>
</p:tagLst>
</file>

<file path=ppt/tags/tag204.xml><?xml version="1.0" encoding="utf-8"?>
<p:tagLst xmlns:p="http://schemas.openxmlformats.org/presentationml/2006/main">
  <p:tag name="KSO_WM_UNIT_ISCONTENTSTITLE" val="1"/>
  <p:tag name="KSO_WM_UNIT_PRESET_TEXT" val="CONTENTS"/>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684_4*a*1"/>
  <p:tag name="KSO_WM_TEMPLATE_CATEGORY" val="custom"/>
  <p:tag name="KSO_WM_TEMPLATE_INDEX" val="20202684"/>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684_4*l_h_i*1_1_1"/>
  <p:tag name="KSO_WM_TEMPLATE_CATEGORY" val="custom"/>
  <p:tag name="KSO_WM_TEMPLATE_INDEX" val="20202684"/>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06.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202684_4*l_h_a*1_1_1"/>
  <p:tag name="KSO_WM_TEMPLATE_CATEGORY" val="custom"/>
  <p:tag name="KSO_WM_TEMPLATE_INDEX" val="20202684"/>
  <p:tag name="KSO_WM_UNIT_LAYERLEVEL" val="1_1_1"/>
  <p:tag name="KSO_WM_TAG_VERSION" val="1.0"/>
  <p:tag name="KSO_WM_BEAUTIFY_FLAG" val="#wm#"/>
  <p:tag name="KSO_WM_UNIT_PRESET_TEXT" val="单击此处添加标题"/>
  <p:tag name="KSO_WM_UNIT_VALUE" val="11"/>
  <p:tag name="KSO_WM_UNIT_ISNUMDGMTITLE" val="0"/>
  <p:tag name="KSO_WM_UNIT_TEXT_FILL_FORE_SCHEMECOLOR_INDEX" val="13"/>
  <p:tag name="KSO_WM_UNIT_TEXT_FILL_TYPE" val="1"/>
  <p:tag name="KSO_WM_UNIT_USESOURCEFORMAT_APPLY" val="1"/>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2684_4*l_h_i*1_3_1"/>
  <p:tag name="KSO_WM_TEMPLATE_CATEGORY" val="custom"/>
  <p:tag name="KSO_WM_TEMPLATE_INDEX" val="20202684"/>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08.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custom20202684_4*l_h_a*1_3_1"/>
  <p:tag name="KSO_WM_TEMPLATE_CATEGORY" val="custom"/>
  <p:tag name="KSO_WM_TEMPLATE_INDEX" val="20202684"/>
  <p:tag name="KSO_WM_UNIT_LAYERLEVEL" val="1_1_1"/>
  <p:tag name="KSO_WM_TAG_VERSION" val="1.0"/>
  <p:tag name="KSO_WM_BEAUTIFY_FLAG" val="#wm#"/>
  <p:tag name="KSO_WM_UNIT_PRESET_TEXT" val="单击此处添加标题"/>
  <p:tag name="KSO_WM_UNIT_VALUE" val="11"/>
  <p:tag name="KSO_WM_UNIT_ISNUMDGMTITLE" val="0"/>
  <p:tag name="KSO_WM_UNIT_TEXT_FILL_FORE_SCHEMECOLOR_INDEX" val="13"/>
  <p:tag name="KSO_WM_UNIT_TEXT_FILL_TYPE" val="1"/>
  <p:tag name="KSO_WM_UNIT_USESOURCEFORMAT_APPLY" val="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2684_4*l_h_i*1_2_1"/>
  <p:tag name="KSO_WM_TEMPLATE_CATEGORY" val="custom"/>
  <p:tag name="KSO_WM_TEMPLATE_INDEX" val="20202684"/>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custom20202684_4*l_h_i*1_4_1"/>
  <p:tag name="KSO_WM_TEMPLATE_CATEGORY" val="custom"/>
  <p:tag name="KSO_WM_TEMPLATE_INDEX" val="20202684"/>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11.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custom20202684_4*l_h_a*1_2_1"/>
  <p:tag name="KSO_WM_TEMPLATE_CATEGORY" val="custom"/>
  <p:tag name="KSO_WM_TEMPLATE_INDEX" val="20202684"/>
  <p:tag name="KSO_WM_UNIT_LAYERLEVEL" val="1_1_1"/>
  <p:tag name="KSO_WM_TAG_VERSION" val="1.0"/>
  <p:tag name="KSO_WM_BEAUTIFY_FLAG" val="#wm#"/>
  <p:tag name="KSO_WM_UNIT_PRESET_TEXT" val="单击此处添加标题"/>
  <p:tag name="KSO_WM_UNIT_VALUE" val="11"/>
  <p:tag name="KSO_WM_UNIT_ISNUMDGMTITLE" val="0"/>
  <p:tag name="KSO_WM_UNIT_TEXT_FILL_FORE_SCHEMECOLOR_INDEX" val="13"/>
  <p:tag name="KSO_WM_UNIT_TEXT_FILL_TYPE" val="1"/>
  <p:tag name="KSO_WM_UNIT_USESOURCEFORMAT_APPLY" val="1"/>
</p:tagLst>
</file>

<file path=ppt/tags/tag212.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custom20202684_4*l_h_a*1_4_1"/>
  <p:tag name="KSO_WM_TEMPLATE_CATEGORY" val="custom"/>
  <p:tag name="KSO_WM_TEMPLATE_INDEX" val="20202684"/>
  <p:tag name="KSO_WM_UNIT_LAYERLEVEL" val="1_1_1"/>
  <p:tag name="KSO_WM_TAG_VERSION" val="1.0"/>
  <p:tag name="KSO_WM_BEAUTIFY_FLAG" val="#wm#"/>
  <p:tag name="KSO_WM_UNIT_PRESET_TEXT" val="单击此处添加标题"/>
  <p:tag name="KSO_WM_UNIT_VALUE" val="11"/>
  <p:tag name="KSO_WM_UNIT_ISNUMDGMTITLE" val="0"/>
  <p:tag name="KSO_WM_UNIT_TEXT_FILL_FORE_SCHEMECOLOR_INDEX" val="13"/>
  <p:tag name="KSO_WM_UNIT_TEXT_FILL_TYPE" val="1"/>
  <p:tag name="KSO_WM_UNIT_USESOURCEFORMAT_APPLY" val="1"/>
</p:tagLst>
</file>

<file path=ppt/tags/tag213.xml><?xml version="1.0" encoding="utf-8"?>
<p:tagLst xmlns:p="http://schemas.openxmlformats.org/presentationml/2006/main">
  <p:tag name="KSO_WM_BEAUTIFY_FLAG" val="#wm#"/>
  <p:tag name="KSO_WM_TEMPLATE_CATEGORY" val="custom"/>
  <p:tag name="KSO_WM_TEMPLATE_INDEX" val="20202684"/>
  <p:tag name="KSO_WM_SLIDE_ID" val="custom20202684_4"/>
  <p:tag name="KSO_WM_TEMPLATE_SUBCATEGORY" val="0"/>
  <p:tag name="KSO_WM_TEMPLATE_MASTER_TYPE" val="1"/>
  <p:tag name="KSO_WM_TEMPLATE_COLOR_TYPE" val="1"/>
  <p:tag name="KSO_WM_SLIDE_TYPE" val="contents"/>
  <p:tag name="KSO_WM_SLIDE_SUBTYPE" val="diag"/>
  <p:tag name="KSO_WM_SLIDE_ITEM_CNT" val="4"/>
  <p:tag name="KSO_WM_SLIDE_INDEX" val="4"/>
  <p:tag name="KSO_WM_DIAGRAM_GROUP_CODE" val="l1-1"/>
  <p:tag name="KSO_WM_SLIDE_DIAGTYPE" val="l"/>
  <p:tag name="KSO_WM_TAG_VERSION" val="1.0"/>
  <p:tag name="KSO_WM_SLIDE_LAYOUT" val="a_l"/>
  <p:tag name="KSO_WM_SLIDE_LAYOUT_CNT" val="1_1"/>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4_7*e*1"/>
  <p:tag name="KSO_WM_TEMPLATE_CATEGORY" val="custom"/>
  <p:tag name="KSO_WM_TEMPLATE_INDEX" val="20202684"/>
  <p:tag name="KSO_WM_UNIT_LAYERLEVEL" val="1"/>
  <p:tag name="KSO_WM_TAG_VERSION" val="1.0"/>
  <p:tag name="KSO_WM_BEAUTIFY_FLAG" val="#wm#"/>
  <p:tag name="KSO_WM_UNIT_PRESET_TEXT" val="01"/>
  <p:tag name="KSO_WM_UNIT_NOCLEAR" val="0"/>
  <p:tag name="KSO_WM_UNIT_VALUE" val="1"/>
  <p:tag name="KSO_WM_UNIT_TYPE" val="e"/>
  <p:tag name="KSO_WM_UNIT_INDEX" val="1"/>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4_7*a*1"/>
  <p:tag name="KSO_WM_TEMPLATE_CATEGORY" val="custom"/>
  <p:tag name="KSO_WM_TEMPLATE_INDEX" val="20202684"/>
  <p:tag name="KSO_WM_UNIT_LAYERLEVEL" val="1"/>
  <p:tag name="KSO_WM_TAG_VERSION" val="1.0"/>
  <p:tag name="KSO_WM_BEAUTIFY_FLAG" val="#wm#"/>
  <p:tag name="KSO_WM_UNIT_ISCONTENTSTITLE" val="0"/>
  <p:tag name="KSO_WM_UNIT_PRESET_TEXT" val="单击此处添加标题"/>
  <p:tag name="KSO_WM_UNIT_NOCLEAR" val="0"/>
  <p:tag name="KSO_WM_UNIT_VALUE" val="15"/>
  <p:tag name="KSO_WM_UNIT_TYPE" val="a"/>
  <p:tag name="KSO_WM_UNIT_INDEX" val="1"/>
  <p:tag name="KSO_WM_UNIT_ISNUMDGMTITLE" val="0"/>
</p:tagLst>
</file>

<file path=ppt/tags/tag216.xml><?xml version="1.0" encoding="utf-8"?>
<p:tagLst xmlns:p="http://schemas.openxmlformats.org/presentationml/2006/main">
  <p:tag name="KSO_WM_BEAUTIFY_FLAG" val="#wm#"/>
  <p:tag name="KSO_WM_TEMPLATE_CATEGORY" val="custom"/>
  <p:tag name="KSO_WM_TEMPLATE_INDEX" val="20202684"/>
  <p:tag name="KSO_WM_SLIDE_ID" val="custom20202684_7"/>
  <p:tag name="KSO_WM_TEMPLATE_SUBCATEGORY" val="0"/>
  <p:tag name="KSO_WM_TEMPLATE_MASTER_TYPE" val="1"/>
  <p:tag name="KSO_WM_TEMPLATE_COLOR_TYPE" val="1"/>
  <p:tag name="KSO_WM_SLIDE_ITEM_CNT" val="0"/>
  <p:tag name="KSO_WM_SLIDE_INDEX" val="7"/>
  <p:tag name="KSO_WM_TAG_VERSION" val="1.0"/>
  <p:tag name="KSO_WM_SLIDE_TYPE" val="sectionTitle"/>
  <p:tag name="KSO_WM_SLIDE_SUBTYPE" val="pureTxt"/>
  <p:tag name="KSO_WM_SLIDE_LAYOUT" val="a_b_e"/>
  <p:tag name="KSO_WM_SLIDE_LAYOUT_CNT" val="1_1_1"/>
</p:tagLst>
</file>

<file path=ppt/tags/tag217.xml><?xml version="1.0" encoding="utf-8"?>
<p:tagLst xmlns:p="http://schemas.openxmlformats.org/presentationml/2006/main">
  <p:tag name="KSO_WM_BEAUTIFY_FLAG" val="#wm#"/>
  <p:tag name="KSO_WM_TEMPLATE_CATEGORY" val="custom"/>
  <p:tag name="KSO_WM_TEMPLATE_INDEX" val="20205176"/>
</p:tagLst>
</file>

<file path=ppt/tags/tag218.xml><?xml version="1.0" encoding="utf-8"?>
<p:tagLst xmlns:p="http://schemas.openxmlformats.org/presentationml/2006/main">
  <p:tag name="KSO_WM_BEAUTIFY_FLAG" val="#wm#"/>
  <p:tag name="KSO_WM_TEMPLATE_CATEGORY" val="custom"/>
  <p:tag name="KSO_WM_TEMPLATE_INDEX" val="20205176"/>
</p:tagLst>
</file>

<file path=ppt/tags/tag219.xml><?xml version="1.0" encoding="utf-8"?>
<p:tagLst xmlns:p="http://schemas.openxmlformats.org/presentationml/2006/main">
  <p:tag name="KSO_WM_BEAUTIFY_FLAG" val="#wm#"/>
  <p:tag name="KSO_WM_TEMPLATE_CATEGORY" val="custom"/>
  <p:tag name="KSO_WM_TEMPLATE_INDEX" val="20205176"/>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wm#"/>
  <p:tag name="KSO_WM_TEMPLATE_CATEGORY" val="custom"/>
  <p:tag name="KSO_WM_TEMPLATE_INDEX" val="20205176"/>
</p:tagLst>
</file>

<file path=ppt/tags/tag221.xml><?xml version="1.0" encoding="utf-8"?>
<p:tagLst xmlns:p="http://schemas.openxmlformats.org/presentationml/2006/main">
  <p:tag name="KSO_WM_BEAUTIFY_FLAG" val="#wm#"/>
  <p:tag name="KSO_WM_TEMPLATE_CATEGORY" val="custom"/>
  <p:tag name="KSO_WM_TEMPLATE_INDEX" val="20205176"/>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4_7*e*1"/>
  <p:tag name="KSO_WM_TEMPLATE_CATEGORY" val="custom"/>
  <p:tag name="KSO_WM_TEMPLATE_INDEX" val="20202684"/>
  <p:tag name="KSO_WM_UNIT_LAYERLEVEL" val="1"/>
  <p:tag name="KSO_WM_TAG_VERSION" val="1.0"/>
  <p:tag name="KSO_WM_BEAUTIFY_FLAG" val="#wm#"/>
  <p:tag name="KSO_WM_UNIT_PRESET_TEXT" val="01"/>
  <p:tag name="KSO_WM_UNIT_NOCLEAR" val="0"/>
  <p:tag name="KSO_WM_UNIT_VALUE" val="1"/>
  <p:tag name="KSO_WM_UNIT_TYPE" val="e"/>
  <p:tag name="KSO_WM_UNIT_INDEX" val="1"/>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4_7*a*1"/>
  <p:tag name="KSO_WM_TEMPLATE_CATEGORY" val="custom"/>
  <p:tag name="KSO_WM_TEMPLATE_INDEX" val="20202684"/>
  <p:tag name="KSO_WM_UNIT_LAYERLEVEL" val="1"/>
  <p:tag name="KSO_WM_TAG_VERSION" val="1.0"/>
  <p:tag name="KSO_WM_BEAUTIFY_FLAG" val="#wm#"/>
  <p:tag name="KSO_WM_UNIT_ISCONTENTSTITLE" val="0"/>
  <p:tag name="KSO_WM_UNIT_PRESET_TEXT" val="单击此处添加标题"/>
  <p:tag name="KSO_WM_UNIT_NOCLEAR" val="0"/>
  <p:tag name="KSO_WM_UNIT_VALUE" val="15"/>
  <p:tag name="KSO_WM_UNIT_TYPE" val="a"/>
  <p:tag name="KSO_WM_UNIT_INDEX" val="1"/>
  <p:tag name="KSO_WM_UNIT_ISNUMDGMTITLE" val="0"/>
</p:tagLst>
</file>

<file path=ppt/tags/tag224.xml><?xml version="1.0" encoding="utf-8"?>
<p:tagLst xmlns:p="http://schemas.openxmlformats.org/presentationml/2006/main">
  <p:tag name="KSO_WM_BEAUTIFY_FLAG" val="#wm#"/>
  <p:tag name="KSO_WM_TEMPLATE_CATEGORY" val="custom"/>
  <p:tag name="KSO_WM_TEMPLATE_INDEX" val="20202684"/>
  <p:tag name="KSO_WM_SLIDE_ID" val="custom20202684_7"/>
  <p:tag name="KSO_WM_TEMPLATE_SUBCATEGORY" val="0"/>
  <p:tag name="KSO_WM_TEMPLATE_MASTER_TYPE" val="1"/>
  <p:tag name="KSO_WM_TEMPLATE_COLOR_TYPE" val="1"/>
  <p:tag name="KSO_WM_SLIDE_ITEM_CNT" val="0"/>
  <p:tag name="KSO_WM_SLIDE_INDEX" val="7"/>
  <p:tag name="KSO_WM_TAG_VERSION" val="1.0"/>
  <p:tag name="KSO_WM_SLIDE_TYPE" val="sectionTitle"/>
  <p:tag name="KSO_WM_SLIDE_SUBTYPE" val="pureTxt"/>
  <p:tag name="KSO_WM_SLIDE_LAYOUT" val="a_b_e"/>
  <p:tag name="KSO_WM_SLIDE_LAYOUT_CNT" val="1_1_1"/>
</p:tagLst>
</file>

<file path=ppt/tags/tag225.xml><?xml version="1.0" encoding="utf-8"?>
<p:tagLst xmlns:p="http://schemas.openxmlformats.org/presentationml/2006/main">
  <p:tag name="KSO_WM_BEAUTIFY_FLAG" val="#wm#"/>
  <p:tag name="KSO_WM_TEMPLATE_CATEGORY" val="custom"/>
  <p:tag name="KSO_WM_TEMPLATE_INDEX" val="20205176"/>
</p:tagLst>
</file>

<file path=ppt/tags/tag226.xml><?xml version="1.0" encoding="utf-8"?>
<p:tagLst xmlns:p="http://schemas.openxmlformats.org/presentationml/2006/main">
  <p:tag name="KSO_WM_BEAUTIFY_FLAG" val="#wm#"/>
  <p:tag name="KSO_WM_TEMPLATE_CATEGORY" val="custom"/>
  <p:tag name="KSO_WM_TEMPLATE_INDEX" val="20205176"/>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4_7*e*1"/>
  <p:tag name="KSO_WM_TEMPLATE_CATEGORY" val="custom"/>
  <p:tag name="KSO_WM_TEMPLATE_INDEX" val="20202684"/>
  <p:tag name="KSO_WM_UNIT_LAYERLEVEL" val="1"/>
  <p:tag name="KSO_WM_TAG_VERSION" val="1.0"/>
  <p:tag name="KSO_WM_BEAUTIFY_FLAG" val="#wm#"/>
  <p:tag name="KSO_WM_UNIT_PRESET_TEXT" val="01"/>
  <p:tag name="KSO_WM_UNIT_NOCLEAR" val="0"/>
  <p:tag name="KSO_WM_UNIT_VALUE" val="1"/>
  <p:tag name="KSO_WM_UNIT_TYPE" val="e"/>
  <p:tag name="KSO_WM_UNIT_INDEX"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4_7*a*1"/>
  <p:tag name="KSO_WM_TEMPLATE_CATEGORY" val="custom"/>
  <p:tag name="KSO_WM_TEMPLATE_INDEX" val="20202684"/>
  <p:tag name="KSO_WM_UNIT_LAYERLEVEL" val="1"/>
  <p:tag name="KSO_WM_TAG_VERSION" val="1.0"/>
  <p:tag name="KSO_WM_BEAUTIFY_FLAG" val="#wm#"/>
  <p:tag name="KSO_WM_UNIT_ISCONTENTSTITLE" val="0"/>
  <p:tag name="KSO_WM_UNIT_PRESET_TEXT" val="单击此处添加标题"/>
  <p:tag name="KSO_WM_UNIT_NOCLEAR" val="0"/>
  <p:tag name="KSO_WM_UNIT_VALUE" val="15"/>
  <p:tag name="KSO_WM_UNIT_TYPE" val="a"/>
  <p:tag name="KSO_WM_UNIT_INDEX" val="1"/>
  <p:tag name="KSO_WM_UNIT_ISNUMDGMTITLE" val="0"/>
</p:tagLst>
</file>

<file path=ppt/tags/tag229.xml><?xml version="1.0" encoding="utf-8"?>
<p:tagLst xmlns:p="http://schemas.openxmlformats.org/presentationml/2006/main">
  <p:tag name="KSO_WM_BEAUTIFY_FLAG" val="#wm#"/>
  <p:tag name="KSO_WM_TEMPLATE_CATEGORY" val="custom"/>
  <p:tag name="KSO_WM_TEMPLATE_INDEX" val="20202684"/>
  <p:tag name="KSO_WM_SLIDE_ID" val="custom20202684_7"/>
  <p:tag name="KSO_WM_TEMPLATE_SUBCATEGORY" val="0"/>
  <p:tag name="KSO_WM_TEMPLATE_MASTER_TYPE" val="1"/>
  <p:tag name="KSO_WM_TEMPLATE_COLOR_TYPE" val="1"/>
  <p:tag name="KSO_WM_SLIDE_ITEM_CNT" val="0"/>
  <p:tag name="KSO_WM_SLIDE_INDEX" val="7"/>
  <p:tag name="KSO_WM_TAG_VERSION" val="1.0"/>
  <p:tag name="KSO_WM_SLIDE_TYPE" val="sectionTitle"/>
  <p:tag name="KSO_WM_SLIDE_SUBTYPE" val="pureTxt"/>
  <p:tag name="KSO_WM_SLIDE_LAYOUT" val="a_b_e"/>
  <p:tag name="KSO_WM_SLIDE_LAYOUT_CNT" val="1_1_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wm#"/>
  <p:tag name="KSO_WM_TEMPLATE_CATEGORY" val="custom"/>
  <p:tag name="KSO_WM_TEMPLATE_INDEX" val="20205176"/>
</p:tagLst>
</file>

<file path=ppt/tags/tag231.xml><?xml version="1.0" encoding="utf-8"?>
<p:tagLst xmlns:p="http://schemas.openxmlformats.org/presentationml/2006/main">
  <p:tag name="KSO_WM_BEAUTIFY_FLAG" val="#wm#"/>
  <p:tag name="KSO_WM_TEMPLATE_CATEGORY" val="custom"/>
  <p:tag name="KSO_WM_TEMPLATE_INDEX" val="20205176"/>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4_7*e*1"/>
  <p:tag name="KSO_WM_TEMPLATE_CATEGORY" val="custom"/>
  <p:tag name="KSO_WM_TEMPLATE_INDEX" val="20202684"/>
  <p:tag name="KSO_WM_UNIT_LAYERLEVEL" val="1"/>
  <p:tag name="KSO_WM_TAG_VERSION" val="1.0"/>
  <p:tag name="KSO_WM_BEAUTIFY_FLAG" val="#wm#"/>
  <p:tag name="KSO_WM_UNIT_PRESET_TEXT" val="01"/>
  <p:tag name="KSO_WM_UNIT_NOCLEAR" val="0"/>
  <p:tag name="KSO_WM_UNIT_VALUE" val="1"/>
  <p:tag name="KSO_WM_UNIT_TYPE" val="e"/>
  <p:tag name="KSO_WM_UNIT_INDEX" val="1"/>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84_7*a*1"/>
  <p:tag name="KSO_WM_TEMPLATE_CATEGORY" val="custom"/>
  <p:tag name="KSO_WM_TEMPLATE_INDEX" val="20202684"/>
  <p:tag name="KSO_WM_UNIT_LAYERLEVEL" val="1"/>
  <p:tag name="KSO_WM_TAG_VERSION" val="1.0"/>
  <p:tag name="KSO_WM_BEAUTIFY_FLAG" val="#wm#"/>
  <p:tag name="KSO_WM_UNIT_ISCONTENTSTITLE" val="0"/>
  <p:tag name="KSO_WM_UNIT_PRESET_TEXT" val="单击此处添加标题"/>
  <p:tag name="KSO_WM_UNIT_NOCLEAR" val="0"/>
  <p:tag name="KSO_WM_UNIT_VALUE" val="15"/>
  <p:tag name="KSO_WM_UNIT_TYPE" val="a"/>
  <p:tag name="KSO_WM_UNIT_INDEX" val="1"/>
  <p:tag name="KSO_WM_UNIT_ISNUMDGMTITLE" val="0"/>
</p:tagLst>
</file>

<file path=ppt/tags/tag234.xml><?xml version="1.0" encoding="utf-8"?>
<p:tagLst xmlns:p="http://schemas.openxmlformats.org/presentationml/2006/main">
  <p:tag name="KSO_WM_BEAUTIFY_FLAG" val="#wm#"/>
  <p:tag name="KSO_WM_TEMPLATE_CATEGORY" val="custom"/>
  <p:tag name="KSO_WM_TEMPLATE_INDEX" val="20202684"/>
  <p:tag name="KSO_WM_SLIDE_ID" val="custom20202684_7"/>
  <p:tag name="KSO_WM_TEMPLATE_SUBCATEGORY" val="0"/>
  <p:tag name="KSO_WM_TEMPLATE_MASTER_TYPE" val="1"/>
  <p:tag name="KSO_WM_TEMPLATE_COLOR_TYPE" val="1"/>
  <p:tag name="KSO_WM_SLIDE_ITEM_CNT" val="0"/>
  <p:tag name="KSO_WM_SLIDE_INDEX" val="7"/>
  <p:tag name="KSO_WM_TAG_VERSION" val="1.0"/>
  <p:tag name="KSO_WM_SLIDE_TYPE" val="sectionTitle"/>
  <p:tag name="KSO_WM_SLIDE_SUBTYPE" val="pureTxt"/>
  <p:tag name="KSO_WM_SLIDE_LAYOUT" val="a_b_e"/>
  <p:tag name="KSO_WM_SLIDE_LAYOUT_CNT" val="1_1_1"/>
</p:tagLst>
</file>

<file path=ppt/tags/tag235.xml><?xml version="1.0" encoding="utf-8"?>
<p:tagLst xmlns:p="http://schemas.openxmlformats.org/presentationml/2006/main">
  <p:tag name="KSO_WM_BEAUTIFY_FLAG" val="#wm#"/>
  <p:tag name="KSO_WM_TEMPLATE_CATEGORY" val="custom"/>
  <p:tag name="KSO_WM_TEMPLATE_INDEX" val="20205176"/>
</p:tagLst>
</file>

<file path=ppt/tags/tag236.xml><?xml version="1.0" encoding="utf-8"?>
<p:tagLst xmlns:p="http://schemas.openxmlformats.org/presentationml/2006/main">
  <p:tag name="KSO_WM_UNIT_PLACING_PICTURE_USER_VIEWPORT" val="{&quot;height&quot;:10800,&quot;width&quot;:15460}"/>
</p:tagLst>
</file>

<file path=ppt/tags/tag237.xml><?xml version="1.0" encoding="utf-8"?>
<p:tagLst xmlns:p="http://schemas.openxmlformats.org/presentationml/2006/main">
  <p:tag name="KSO_WM_BEAUTIFY_FLAG" val="#wm#"/>
  <p:tag name="KSO_WM_TEMPLATE_CATEGORY" val="custom"/>
  <p:tag name="KSO_WM_TEMPLATE_INDEX" val="20205176"/>
</p:tagLst>
</file>

<file path=ppt/tags/tag238.xml><?xml version="1.0" encoding="utf-8"?>
<p:tagLst xmlns:p="http://schemas.openxmlformats.org/presentationml/2006/main">
  <p:tag name="KSO_WM_BEAUTIFY_FLAG" val="#wm#"/>
  <p:tag name="KSO_WM_TEMPLATE_CATEGORY" val="custom"/>
  <p:tag name="KSO_WM_TEMPLATE_INDEX" val="20205176"/>
</p:tagLst>
</file>

<file path=ppt/tags/tag239.xml><?xml version="1.0" encoding="utf-8"?>
<p:tagLst xmlns:p="http://schemas.openxmlformats.org/presentationml/2006/main">
  <p:tag name="KSO_WM_BEAUTIFY_FLAG" val="#wm#"/>
  <p:tag name="KSO_WM_TEMPLATE_CATEGORY" val="custom"/>
  <p:tag name="KSO_WM_TEMPLATE_INDEX" val="20205176"/>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wm#"/>
  <p:tag name="KSO_WM_TEMPLATE_CATEGORY" val="custom"/>
  <p:tag name="KSO_WM_TEMPLATE_INDEX" val="20205176"/>
</p:tagLst>
</file>

<file path=ppt/tags/tag241.xml><?xml version="1.0" encoding="utf-8"?>
<p:tagLst xmlns:p="http://schemas.openxmlformats.org/presentationml/2006/main">
  <p:tag name="KSO_WM_BEAUTIFY_FLAG" val="#wm#"/>
  <p:tag name="KSO_WM_TEMPLATE_CATEGORY" val="custom"/>
  <p:tag name="KSO_WM_TEMPLATE_INDEX" val="20205176"/>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89">
      <a:dk1>
        <a:srgbClr val="000000"/>
      </a:dk1>
      <a:lt1>
        <a:srgbClr val="FFFFFF"/>
      </a:lt1>
      <a:dk2>
        <a:srgbClr val="EBEBEB"/>
      </a:dk2>
      <a:lt2>
        <a:srgbClr val="FFFFFF"/>
      </a:lt2>
      <a:accent1>
        <a:srgbClr val="000000"/>
      </a:accent1>
      <a:accent2>
        <a:srgbClr val="1E1E1E"/>
      </a:accent2>
      <a:accent3>
        <a:srgbClr val="343434"/>
      </a:accent3>
      <a:accent4>
        <a:srgbClr val="4E4E4E"/>
      </a:accent4>
      <a:accent5>
        <a:srgbClr val="6A6A6A"/>
      </a:accent5>
      <a:accent6>
        <a:srgbClr val="858585"/>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89">
    <a:dk1>
      <a:srgbClr val="000000"/>
    </a:dk1>
    <a:lt1>
      <a:srgbClr val="FFFFFF"/>
    </a:lt1>
    <a:dk2>
      <a:srgbClr val="EBEBEB"/>
    </a:dk2>
    <a:lt2>
      <a:srgbClr val="FFFFFF"/>
    </a:lt2>
    <a:accent1>
      <a:srgbClr val="000000"/>
    </a:accent1>
    <a:accent2>
      <a:srgbClr val="1E1E1E"/>
    </a:accent2>
    <a:accent3>
      <a:srgbClr val="343434"/>
    </a:accent3>
    <a:accent4>
      <a:srgbClr val="4E4E4E"/>
    </a:accent4>
    <a:accent5>
      <a:srgbClr val="6A6A6A"/>
    </a:accent5>
    <a:accent6>
      <a:srgbClr val="858585"/>
    </a:accent6>
    <a:hlink>
      <a:srgbClr val="658BD5"/>
    </a:hlink>
    <a:folHlink>
      <a:srgbClr val="9F69A3"/>
    </a:folHlink>
  </a:clrScheme>
</a:themeOverride>
</file>

<file path=ppt/theme/themeOverride2.xml><?xml version="1.0" encoding="utf-8"?>
<a:themeOverride xmlns:a="http://schemas.openxmlformats.org/drawingml/2006/main">
  <a:clrScheme name="自定义 89">
    <a:dk1>
      <a:srgbClr val="000000"/>
    </a:dk1>
    <a:lt1>
      <a:srgbClr val="FFFFFF"/>
    </a:lt1>
    <a:dk2>
      <a:srgbClr val="EBEBEB"/>
    </a:dk2>
    <a:lt2>
      <a:srgbClr val="FFFFFF"/>
    </a:lt2>
    <a:accent1>
      <a:srgbClr val="000000"/>
    </a:accent1>
    <a:accent2>
      <a:srgbClr val="1E1E1E"/>
    </a:accent2>
    <a:accent3>
      <a:srgbClr val="343434"/>
    </a:accent3>
    <a:accent4>
      <a:srgbClr val="4E4E4E"/>
    </a:accent4>
    <a:accent5>
      <a:srgbClr val="6A6A6A"/>
    </a:accent5>
    <a:accent6>
      <a:srgbClr val="858585"/>
    </a:accent6>
    <a:hlink>
      <a:srgbClr val="658BD5"/>
    </a:hlink>
    <a:folHlink>
      <a:srgbClr val="9F69A3"/>
    </a:folHlink>
  </a:clrScheme>
</a:themeOverride>
</file>

<file path=ppt/theme/themeOverride3.xml><?xml version="1.0" encoding="utf-8"?>
<a:themeOverride xmlns:a="http://schemas.openxmlformats.org/drawingml/2006/main">
  <a:clrScheme name="自定义 89">
    <a:dk1>
      <a:srgbClr val="000000"/>
    </a:dk1>
    <a:lt1>
      <a:srgbClr val="FFFFFF"/>
    </a:lt1>
    <a:dk2>
      <a:srgbClr val="EBEBEB"/>
    </a:dk2>
    <a:lt2>
      <a:srgbClr val="FFFFFF"/>
    </a:lt2>
    <a:accent1>
      <a:srgbClr val="000000"/>
    </a:accent1>
    <a:accent2>
      <a:srgbClr val="1E1E1E"/>
    </a:accent2>
    <a:accent3>
      <a:srgbClr val="343434"/>
    </a:accent3>
    <a:accent4>
      <a:srgbClr val="4E4E4E"/>
    </a:accent4>
    <a:accent5>
      <a:srgbClr val="6A6A6A"/>
    </a:accent5>
    <a:accent6>
      <a:srgbClr val="858585"/>
    </a:accent6>
    <a:hlink>
      <a:srgbClr val="658BD5"/>
    </a:hlink>
    <a:folHlink>
      <a:srgbClr val="9F69A3"/>
    </a:folHlink>
  </a:clrScheme>
</a:themeOverride>
</file>

<file path=ppt/theme/themeOverride4.xml><?xml version="1.0" encoding="utf-8"?>
<a:themeOverride xmlns:a="http://schemas.openxmlformats.org/drawingml/2006/main">
  <a:clrScheme name="自定义 89">
    <a:dk1>
      <a:srgbClr val="000000"/>
    </a:dk1>
    <a:lt1>
      <a:srgbClr val="FFFFFF"/>
    </a:lt1>
    <a:dk2>
      <a:srgbClr val="EBEBEB"/>
    </a:dk2>
    <a:lt2>
      <a:srgbClr val="FFFFFF"/>
    </a:lt2>
    <a:accent1>
      <a:srgbClr val="000000"/>
    </a:accent1>
    <a:accent2>
      <a:srgbClr val="1E1E1E"/>
    </a:accent2>
    <a:accent3>
      <a:srgbClr val="343434"/>
    </a:accent3>
    <a:accent4>
      <a:srgbClr val="4E4E4E"/>
    </a:accent4>
    <a:accent5>
      <a:srgbClr val="6A6A6A"/>
    </a:accent5>
    <a:accent6>
      <a:srgbClr val="858585"/>
    </a:accent6>
    <a:hlink>
      <a:srgbClr val="658BD5"/>
    </a:hlink>
    <a:folHlink>
      <a:srgbClr val="9F69A3"/>
    </a:folHlink>
  </a:clrScheme>
</a:themeOverride>
</file>

<file path=ppt/theme/themeOverride5.xml><?xml version="1.0" encoding="utf-8"?>
<a:themeOverride xmlns:a="http://schemas.openxmlformats.org/drawingml/2006/main">
  <a:clrScheme name="自定义 89">
    <a:dk1>
      <a:srgbClr val="000000"/>
    </a:dk1>
    <a:lt1>
      <a:srgbClr val="FFFFFF"/>
    </a:lt1>
    <a:dk2>
      <a:srgbClr val="EBEBEB"/>
    </a:dk2>
    <a:lt2>
      <a:srgbClr val="FFFFFF"/>
    </a:lt2>
    <a:accent1>
      <a:srgbClr val="000000"/>
    </a:accent1>
    <a:accent2>
      <a:srgbClr val="1E1E1E"/>
    </a:accent2>
    <a:accent3>
      <a:srgbClr val="343434"/>
    </a:accent3>
    <a:accent4>
      <a:srgbClr val="4E4E4E"/>
    </a:accent4>
    <a:accent5>
      <a:srgbClr val="6A6A6A"/>
    </a:accent5>
    <a:accent6>
      <a:srgbClr val="858585"/>
    </a:accent6>
    <a:hlink>
      <a:srgbClr val="658BD5"/>
    </a:hlink>
    <a:folHlink>
      <a:srgbClr val="9F69A3"/>
    </a:folHlink>
  </a:clrScheme>
</a:themeOverride>
</file>

<file path=docProps/app.xml><?xml version="1.0" encoding="utf-8"?>
<Properties xmlns="http://schemas.openxmlformats.org/officeDocument/2006/extended-properties" xmlns:vt="http://schemas.openxmlformats.org/officeDocument/2006/docPropsVTypes">
  <TotalTime>0</TotalTime>
  <Words>2687</Words>
  <Application>WPS 演示</Application>
  <PresentationFormat>宽屏</PresentationFormat>
  <Paragraphs>157</Paragraphs>
  <Slides>21</Slides>
  <Notes>4</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21</vt:i4>
      </vt:variant>
    </vt:vector>
  </HeadingPairs>
  <TitlesOfParts>
    <vt:vector size="36" baseType="lpstr">
      <vt:lpstr>Arial</vt:lpstr>
      <vt:lpstr>宋体</vt:lpstr>
      <vt:lpstr>Wingdings</vt:lpstr>
      <vt:lpstr>微软雅黑</vt:lpstr>
      <vt:lpstr>Wingdings</vt:lpstr>
      <vt:lpstr>汉仪旗黑-85S</vt:lpstr>
      <vt:lpstr>黑体</vt:lpstr>
      <vt:lpstr>(使用中文字体)</vt:lpstr>
      <vt:lpstr>SWAstro</vt:lpstr>
      <vt:lpstr>Segoe UI Semibold</vt:lpstr>
      <vt:lpstr>Arial Unicode MS</vt:lpstr>
      <vt:lpstr>Calibri</vt:lpstr>
      <vt:lpstr>Cambria Math</vt:lpstr>
      <vt:lpstr>Office 主题​​</vt:lpstr>
      <vt:lpstr>1_Office 主题​​</vt:lpstr>
      <vt:lpstr>冰的导热系数测量</vt:lpstr>
      <vt:lpstr>PowerPoint 演示文稿</vt:lpstr>
      <vt:lpstr>实验设计 </vt:lpstr>
      <vt:lpstr>初步实验设计</vt:lpstr>
      <vt:lpstr>      测量原理</vt:lpstr>
      <vt:lpstr>PowerPoint 演示文稿</vt:lpstr>
      <vt:lpstr>实验环境模拟</vt:lpstr>
      <vt:lpstr>实验环境模拟</vt:lpstr>
      <vt:lpstr>初步实验及遇到问题</vt:lpstr>
      <vt:lpstr>实验仪器搭建</vt:lpstr>
      <vt:lpstr>初步实验遇到的问题</vt:lpstr>
      <vt:lpstr>实验方法的改进 </vt:lpstr>
      <vt:lpstr>实验方法改进</vt:lpstr>
      <vt:lpstr>更改后的测量装置内部</vt:lpstr>
      <vt:lpstr>实验结果与总结 </vt:lpstr>
      <vt:lpstr>数据测量</vt:lpstr>
      <vt:lpstr>散热速率拟合结果</vt:lpstr>
      <vt:lpstr>结果</vt:lpstr>
      <vt:lpstr>实验收获</vt:lpstr>
      <vt:lpstr>参考文献</vt:lpstr>
      <vt:lpstr>感谢聆听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方头猫</cp:lastModifiedBy>
  <cp:revision>238</cp:revision>
  <dcterms:created xsi:type="dcterms:W3CDTF">2019-06-19T02:08:00Z</dcterms:created>
  <dcterms:modified xsi:type="dcterms:W3CDTF">2022-01-26T09:07:23Z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2052-11.1.0.11294</vt:lpwstr>
  </property>
  <property fmtid="{D5CDD505-2E9C-101B-9397-08002B2CF9AE}" pid="3" name="ICV">
    <vt:lpwstr>6B03E44F39164FB7B686F59041ED33E0</vt:lpwstr>
  </property>
</Properties>
</file>